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92" r:id="rId4"/>
    <p:sldMasterId id="2147483693" r:id="rId5"/>
    <p:sldMasterId id="214748369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y="5143500" cx="9144000"/>
  <p:notesSz cx="6858000" cy="9144000"/>
  <p:embeddedFontLst>
    <p:embeddedFont>
      <p:font typeface="Questrial"/>
      <p:regular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BC3D25FA-83FF-4738-8B68-05A516EC4A5E}">
  <a:tblStyle styleId="{BC3D25FA-83FF-4738-8B68-05A516EC4A5E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E9F6FC"/>
          </a:solidFill>
        </a:fill>
      </a:tcStyle>
    </a:wholeTbl>
    <a:band1H>
      <a:tcStyle>
        <a:fill>
          <a:solidFill>
            <a:srgbClr val="D1ECF9"/>
          </a:solidFill>
        </a:fill>
      </a:tcStyle>
    </a:band1H>
    <a:band1V>
      <a:tcStyle>
        <a:fill>
          <a:solidFill>
            <a:srgbClr val="D1ECF9"/>
          </a:solidFill>
        </a:fill>
      </a:tcStyle>
    </a:band1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chemeClr val="accent1"/>
          </a:solidFill>
        </a:fill>
      </a:tcStyle>
    </a:firstRow>
  </a:tblStyle>
  <a:tblStyle styleId="{639EFD1D-FB7B-481C-87EB-F51AEAF4BDC1}" styleName="Table_1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20" Type="http://schemas.openxmlformats.org/officeDocument/2006/relationships/slide" Target="slides/slide1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22" Type="http://schemas.openxmlformats.org/officeDocument/2006/relationships/slide" Target="slides/slide15.xml"/><Relationship Id="rId44" Type="http://schemas.openxmlformats.org/officeDocument/2006/relationships/slide" Target="slides/slide37.xml"/><Relationship Id="rId21" Type="http://schemas.openxmlformats.org/officeDocument/2006/relationships/slide" Target="slides/slide14.xml"/><Relationship Id="rId43" Type="http://schemas.openxmlformats.org/officeDocument/2006/relationships/slide" Target="slides/slide36.xml"/><Relationship Id="rId24" Type="http://schemas.openxmlformats.org/officeDocument/2006/relationships/slide" Target="slides/slide17.xml"/><Relationship Id="rId46" Type="http://schemas.openxmlformats.org/officeDocument/2006/relationships/slide" Target="slides/slide39.xml"/><Relationship Id="rId23" Type="http://schemas.openxmlformats.org/officeDocument/2006/relationships/slide" Target="slides/slide16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8" Type="http://schemas.openxmlformats.org/officeDocument/2006/relationships/font" Target="fonts/Questrial-regular.fntdata"/><Relationship Id="rId25" Type="http://schemas.openxmlformats.org/officeDocument/2006/relationships/slide" Target="slides/slide18.xml"/><Relationship Id="rId47" Type="http://schemas.openxmlformats.org/officeDocument/2006/relationships/slide" Target="slides/slide40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</a:t>
            </a:r>
          </a:p>
        </p:txBody>
      </p:sp>
      <p:sp>
        <p:nvSpPr>
          <p:cNvPr id="395" name="Shape 39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DANI</a:t>
            </a:r>
          </a:p>
        </p:txBody>
      </p:sp>
      <p:sp>
        <p:nvSpPr>
          <p:cNvPr id="411" name="Shape 41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DAN</a:t>
            </a:r>
          </a:p>
        </p:txBody>
      </p:sp>
      <p:sp>
        <p:nvSpPr>
          <p:cNvPr id="418" name="Shape 41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BRY</a:t>
            </a:r>
          </a:p>
        </p:txBody>
      </p:sp>
      <p:sp>
        <p:nvSpPr>
          <p:cNvPr id="426" name="Shape 4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BRY</a:t>
            </a:r>
          </a:p>
        </p:txBody>
      </p:sp>
      <p:sp>
        <p:nvSpPr>
          <p:cNvPr id="434" name="Shape 43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</a:t>
            </a:r>
          </a:p>
        </p:txBody>
      </p:sp>
      <p:sp>
        <p:nvSpPr>
          <p:cNvPr id="481" name="Shape 48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MAT</a:t>
            </a:r>
          </a:p>
        </p:txBody>
      </p:sp>
      <p:sp>
        <p:nvSpPr>
          <p:cNvPr id="487" name="Shape 48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</a:t>
            </a:r>
          </a:p>
        </p:txBody>
      </p:sp>
      <p:sp>
        <p:nvSpPr>
          <p:cNvPr id="340" name="Shape 34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</a:t>
            </a:r>
          </a:p>
        </p:txBody>
      </p:sp>
      <p:sp>
        <p:nvSpPr>
          <p:cNvPr id="502" name="Shape 50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Shape 5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Ju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JU</a:t>
            </a:r>
          </a:p>
        </p:txBody>
      </p:sp>
      <p:sp>
        <p:nvSpPr>
          <p:cNvPr id="515" name="Shape 51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JU</a:t>
            </a:r>
          </a:p>
        </p:txBody>
      </p:sp>
      <p:sp>
        <p:nvSpPr>
          <p:cNvPr id="523" name="Shape 52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Shape 5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Shape 5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JULI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JUL</a:t>
            </a:r>
          </a:p>
        </p:txBody>
      </p:sp>
      <p:sp>
        <p:nvSpPr>
          <p:cNvPr id="552" name="Shape 55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Shape 5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BRY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</a:t>
            </a:r>
          </a:p>
        </p:txBody>
      </p:sp>
      <p:sp>
        <p:nvSpPr>
          <p:cNvPr id="347" name="Shape 34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Shape 5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BRY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DANI</a:t>
            </a:r>
          </a:p>
        </p:txBody>
      </p:sp>
      <p:sp>
        <p:nvSpPr>
          <p:cNvPr id="579" name="Shape 57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DAN</a:t>
            </a:r>
          </a:p>
        </p:txBody>
      </p:sp>
      <p:sp>
        <p:nvSpPr>
          <p:cNvPr id="586" name="Shape 58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Shape 5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DAN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</a:t>
            </a:r>
          </a:p>
        </p:txBody>
      </p:sp>
      <p:sp>
        <p:nvSpPr>
          <p:cNvPr id="614" name="Shape 61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</a:t>
            </a:r>
          </a:p>
        </p:txBody>
      </p:sp>
      <p:sp>
        <p:nvSpPr>
          <p:cNvPr id="619" name="Shape 61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</a:t>
            </a:r>
          </a:p>
        </p:txBody>
      </p:sp>
      <p:sp>
        <p:nvSpPr>
          <p:cNvPr id="625" name="Shape 62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</a:t>
            </a:r>
          </a:p>
        </p:txBody>
      </p:sp>
      <p:sp>
        <p:nvSpPr>
          <p:cNvPr id="631" name="Shape 63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Shape 6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</a:t>
            </a:r>
          </a:p>
        </p:txBody>
      </p:sp>
      <p:sp>
        <p:nvSpPr>
          <p:cNvPr id="646" name="Shape 64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</a:t>
            </a:r>
          </a:p>
        </p:txBody>
      </p:sp>
      <p:sp>
        <p:nvSpPr>
          <p:cNvPr id="353" name="Shape 35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Shape 6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</a:t>
            </a:r>
          </a:p>
        </p:txBody>
      </p:sp>
      <p:sp>
        <p:nvSpPr>
          <p:cNvPr id="359" name="Shape 35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</a:t>
            </a:r>
          </a:p>
        </p:txBody>
      </p:sp>
      <p:sp>
        <p:nvSpPr>
          <p:cNvPr id="373" name="Shape 37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</a:t>
            </a:r>
          </a:p>
        </p:txBody>
      </p:sp>
      <p:sp>
        <p:nvSpPr>
          <p:cNvPr id="379" name="Shape 37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</a:t>
            </a:r>
          </a:p>
        </p:txBody>
      </p:sp>
      <p:sp>
        <p:nvSpPr>
          <p:cNvPr id="387" name="Shape 38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Title-R1d.png" id="58" name="Shape 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>
            <p:ph type="ctrTitle"/>
          </p:nvPr>
        </p:nvSpPr>
        <p:spPr>
          <a:xfrm>
            <a:off x="1313258" y="975588"/>
            <a:ext cx="6517499" cy="18819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1313258" y="2914650"/>
            <a:ext cx="6517499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7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ctr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ctr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ctr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ctr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ctr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ctr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ctr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ctr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65" name="Shape 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>
            <p:ph type="title"/>
          </p:nvPr>
        </p:nvSpPr>
        <p:spPr>
          <a:xfrm>
            <a:off x="685331" y="463887"/>
            <a:ext cx="7773300" cy="11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330" y="1775318"/>
            <a:ext cx="7773000" cy="25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762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143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43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143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43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143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43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2" name="Shape 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>
            <p:ph type="title"/>
          </p:nvPr>
        </p:nvSpPr>
        <p:spPr>
          <a:xfrm>
            <a:off x="685330" y="621422"/>
            <a:ext cx="77637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3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330" y="2743092"/>
            <a:ext cx="7763700" cy="10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9" name="Shape 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>
            <p:ph type="title"/>
          </p:nvPr>
        </p:nvSpPr>
        <p:spPr>
          <a:xfrm>
            <a:off x="685331" y="463887"/>
            <a:ext cx="7773300" cy="11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330" y="1775318"/>
            <a:ext cx="3829500" cy="25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762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143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43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143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43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143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43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2" type="body"/>
          </p:nvPr>
        </p:nvSpPr>
        <p:spPr>
          <a:xfrm>
            <a:off x="4629150" y="1775318"/>
            <a:ext cx="3828900" cy="25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762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143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43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143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43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143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43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87" name="Shape 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>
            <p:ph type="title"/>
          </p:nvPr>
        </p:nvSpPr>
        <p:spPr>
          <a:xfrm>
            <a:off x="685331" y="463887"/>
            <a:ext cx="7773300" cy="11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859746" y="1778263"/>
            <a:ext cx="36552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2" type="body"/>
          </p:nvPr>
        </p:nvSpPr>
        <p:spPr>
          <a:xfrm>
            <a:off x="685330" y="2288258"/>
            <a:ext cx="3829500" cy="20549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762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143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43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143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43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143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43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3" type="body"/>
          </p:nvPr>
        </p:nvSpPr>
        <p:spPr>
          <a:xfrm>
            <a:off x="4797317" y="1778263"/>
            <a:ext cx="36615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4" type="body"/>
          </p:nvPr>
        </p:nvSpPr>
        <p:spPr>
          <a:xfrm>
            <a:off x="4629150" y="2288258"/>
            <a:ext cx="3829200" cy="20549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762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143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43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143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43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143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43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97" name="Shape 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>
            <p:ph type="title"/>
          </p:nvPr>
        </p:nvSpPr>
        <p:spPr>
          <a:xfrm>
            <a:off x="685331" y="463887"/>
            <a:ext cx="7773300" cy="11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99" name="Shape 99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03" name="Shape 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08" name="Shape 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>
            <p:ph type="title"/>
          </p:nvPr>
        </p:nvSpPr>
        <p:spPr>
          <a:xfrm>
            <a:off x="685331" y="457200"/>
            <a:ext cx="2951700" cy="15174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3808546" y="457200"/>
            <a:ext cx="4649999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762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143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43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143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43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143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43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2" type="body"/>
          </p:nvPr>
        </p:nvSpPr>
        <p:spPr>
          <a:xfrm>
            <a:off x="685330" y="1974638"/>
            <a:ext cx="2951700" cy="23687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16" name="Shape 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>
            <p:ph type="title"/>
          </p:nvPr>
        </p:nvSpPr>
        <p:spPr>
          <a:xfrm>
            <a:off x="685330" y="457200"/>
            <a:ext cx="4451100" cy="15174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18" name="Shape 118"/>
          <p:cNvSpPr/>
          <p:nvPr>
            <p:ph idx="2" type="pic"/>
          </p:nvPr>
        </p:nvSpPr>
        <p:spPr>
          <a:xfrm>
            <a:off x="5568602" y="457200"/>
            <a:ext cx="2441400" cy="38862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68575" lIns="68575" rIns="68575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45833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5238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61111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345" y="1974638"/>
            <a:ext cx="4451100" cy="23687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anoramic Picture with Caption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24" name="Shape 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>
            <p:ph type="title"/>
          </p:nvPr>
        </p:nvSpPr>
        <p:spPr>
          <a:xfrm>
            <a:off x="685345" y="3217030"/>
            <a:ext cx="77733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26" name="Shape 126"/>
          <p:cNvSpPr/>
          <p:nvPr>
            <p:ph idx="2" type="pic"/>
          </p:nvPr>
        </p:nvSpPr>
        <p:spPr>
          <a:xfrm>
            <a:off x="888558" y="523695"/>
            <a:ext cx="7366800" cy="2410500"/>
          </a:xfrm>
          <a:prstGeom prst="roundRect">
            <a:avLst>
              <a:gd fmla="val 4944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45833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5238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61111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330" y="3831546"/>
            <a:ext cx="77733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aption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32" name="Shape 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>
            <p:ph type="title"/>
          </p:nvPr>
        </p:nvSpPr>
        <p:spPr>
          <a:xfrm>
            <a:off x="685330" y="457199"/>
            <a:ext cx="7773300" cy="25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331" y="3153615"/>
            <a:ext cx="77733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with Caption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39" name="Shape 1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>
            <p:ph type="title"/>
          </p:nvPr>
        </p:nvSpPr>
        <p:spPr>
          <a:xfrm>
            <a:off x="1084659" y="457200"/>
            <a:ext cx="69771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1290482" y="2707524"/>
            <a:ext cx="656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2" type="body"/>
          </p:nvPr>
        </p:nvSpPr>
        <p:spPr>
          <a:xfrm>
            <a:off x="685330" y="3279597"/>
            <a:ext cx="7773300" cy="10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146" name="Shape 146"/>
          <p:cNvSpPr txBox="1"/>
          <p:nvPr/>
        </p:nvSpPr>
        <p:spPr>
          <a:xfrm>
            <a:off x="751115" y="565624"/>
            <a:ext cx="457199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b="0" lang="en" sz="6000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7918168" y="2245183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b="0" lang="en" sz="6000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Name Card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49" name="Shape 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>
            <p:ph type="title"/>
          </p:nvPr>
        </p:nvSpPr>
        <p:spPr>
          <a:xfrm>
            <a:off x="685331" y="1604040"/>
            <a:ext cx="77733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331" y="3496751"/>
            <a:ext cx="77733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4" name="Shape 154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Column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56" name="Shape 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>
            <p:ph type="title"/>
          </p:nvPr>
        </p:nvSpPr>
        <p:spPr>
          <a:xfrm>
            <a:off x="685330" y="457200"/>
            <a:ext cx="7773300" cy="12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330" y="1775319"/>
            <a:ext cx="2474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2" type="body"/>
          </p:nvPr>
        </p:nvSpPr>
        <p:spPr>
          <a:xfrm>
            <a:off x="685330" y="2207516"/>
            <a:ext cx="2474100" cy="21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3" type="body"/>
          </p:nvPr>
        </p:nvSpPr>
        <p:spPr>
          <a:xfrm>
            <a:off x="3339291" y="1775319"/>
            <a:ext cx="24687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4" type="body"/>
          </p:nvPr>
        </p:nvSpPr>
        <p:spPr>
          <a:xfrm>
            <a:off x="3331011" y="2207516"/>
            <a:ext cx="2477400" cy="21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2" name="Shape 162"/>
          <p:cNvSpPr txBox="1"/>
          <p:nvPr>
            <p:ph idx="5" type="body"/>
          </p:nvPr>
        </p:nvSpPr>
        <p:spPr>
          <a:xfrm>
            <a:off x="5979973" y="1775319"/>
            <a:ext cx="2478599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3" name="Shape 163"/>
          <p:cNvSpPr txBox="1"/>
          <p:nvPr>
            <p:ph idx="6" type="body"/>
          </p:nvPr>
        </p:nvSpPr>
        <p:spPr>
          <a:xfrm>
            <a:off x="5979973" y="2207516"/>
            <a:ext cx="2478599" cy="21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4" name="Shape 164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5" name="Shape 165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6" name="Shape 166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Picture Column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68" name="Shape 1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>
            <p:ph type="title"/>
          </p:nvPr>
        </p:nvSpPr>
        <p:spPr>
          <a:xfrm>
            <a:off x="685330" y="458079"/>
            <a:ext cx="7773300" cy="12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330" y="3153614"/>
            <a:ext cx="2472300" cy="432299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1" name="Shape 171"/>
          <p:cNvSpPr/>
          <p:nvPr>
            <p:ph idx="2" type="pic"/>
          </p:nvPr>
        </p:nvSpPr>
        <p:spPr>
          <a:xfrm>
            <a:off x="685330" y="1775319"/>
            <a:ext cx="2472300" cy="1143000"/>
          </a:xfrm>
          <a:prstGeom prst="roundRect">
            <a:avLst>
              <a:gd fmla="val 9363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2" name="Shape 172"/>
          <p:cNvSpPr txBox="1"/>
          <p:nvPr>
            <p:ph idx="3" type="body"/>
          </p:nvPr>
        </p:nvSpPr>
        <p:spPr>
          <a:xfrm>
            <a:off x="685330" y="3585811"/>
            <a:ext cx="24723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4" type="body"/>
          </p:nvPr>
        </p:nvSpPr>
        <p:spPr>
          <a:xfrm>
            <a:off x="3332069" y="3153614"/>
            <a:ext cx="2476500" cy="432299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4" name="Shape 174"/>
          <p:cNvSpPr/>
          <p:nvPr>
            <p:ph idx="5" type="pic"/>
          </p:nvPr>
        </p:nvSpPr>
        <p:spPr>
          <a:xfrm>
            <a:off x="3331011" y="1775319"/>
            <a:ext cx="2477400" cy="1143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5" name="Shape 175"/>
          <p:cNvSpPr txBox="1"/>
          <p:nvPr>
            <p:ph idx="6" type="body"/>
          </p:nvPr>
        </p:nvSpPr>
        <p:spPr>
          <a:xfrm>
            <a:off x="3331011" y="3585810"/>
            <a:ext cx="24774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6" name="Shape 176"/>
          <p:cNvSpPr txBox="1"/>
          <p:nvPr>
            <p:ph idx="7" type="body"/>
          </p:nvPr>
        </p:nvSpPr>
        <p:spPr>
          <a:xfrm>
            <a:off x="5979973" y="3153614"/>
            <a:ext cx="2475599" cy="432299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ctr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7" name="Shape 177"/>
          <p:cNvSpPr/>
          <p:nvPr>
            <p:ph idx="8" type="pic"/>
          </p:nvPr>
        </p:nvSpPr>
        <p:spPr>
          <a:xfrm>
            <a:off x="5979973" y="1775319"/>
            <a:ext cx="2478599" cy="1143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91666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8" name="Shape 178"/>
          <p:cNvSpPr txBox="1"/>
          <p:nvPr>
            <p:ph idx="9" type="body"/>
          </p:nvPr>
        </p:nvSpPr>
        <p:spPr>
          <a:xfrm>
            <a:off x="5979879" y="3585808"/>
            <a:ext cx="2478899" cy="7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9" name="Shape 179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0" name="Shape 180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1" name="Shape 181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83" name="Shape 1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>
            <p:ph type="title"/>
          </p:nvPr>
        </p:nvSpPr>
        <p:spPr>
          <a:xfrm>
            <a:off x="685331" y="463887"/>
            <a:ext cx="7773300" cy="11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 rot="5400000">
            <a:off x="3288020" y="-827330"/>
            <a:ext cx="2568000" cy="77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762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143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43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143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43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143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43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6" name="Shape 186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90" name="Shape 1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>
            <p:ph type="title"/>
          </p:nvPr>
        </p:nvSpPr>
        <p:spPr>
          <a:xfrm rot="5400000">
            <a:off x="5558119" y="1442850"/>
            <a:ext cx="3886200" cy="19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b="0" i="0" sz="2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None/>
              <a:defRPr sz="1400"/>
            </a:lvl2pPr>
            <a:lvl3pPr indent="0" lvl="2" rtl="0">
              <a:spcBef>
                <a:spcPts val="0"/>
              </a:spcBef>
              <a:buNone/>
              <a:defRPr sz="1400"/>
            </a:lvl3pPr>
            <a:lvl4pPr indent="0" lvl="3" rtl="0">
              <a:spcBef>
                <a:spcPts val="0"/>
              </a:spcBef>
              <a:buNone/>
              <a:defRPr sz="1400"/>
            </a:lvl4pPr>
            <a:lvl5pPr indent="0" lvl="4" rtl="0">
              <a:spcBef>
                <a:spcPts val="0"/>
              </a:spcBef>
              <a:buNone/>
              <a:defRPr sz="1400"/>
            </a:lvl5pPr>
            <a:lvl6pPr indent="0" lvl="5" rtl="0">
              <a:spcBef>
                <a:spcPts val="0"/>
              </a:spcBef>
              <a:buNone/>
              <a:defRPr sz="1400"/>
            </a:lvl6pPr>
            <a:lvl7pPr indent="0" lvl="6" rtl="0">
              <a:spcBef>
                <a:spcPts val="0"/>
              </a:spcBef>
              <a:buNone/>
              <a:defRPr sz="1400"/>
            </a:lvl7pPr>
            <a:lvl8pPr indent="0" lvl="7" rtl="0">
              <a:spcBef>
                <a:spcPts val="0"/>
              </a:spcBef>
              <a:buNone/>
              <a:defRPr sz="1400"/>
            </a:lvl8pPr>
            <a:lvl9pPr indent="0" lvl="8" rtl="0">
              <a:spcBef>
                <a:spcPts val="0"/>
              </a:spcBef>
              <a:buNone/>
              <a:defRPr sz="1400"/>
            </a:lvl9pPr>
          </a:lstStyle>
          <a:p/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 rot="5400000">
            <a:off x="1614224" y="-471749"/>
            <a:ext cx="3886200" cy="57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762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143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43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143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43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143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43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3" name="Shape 193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508000" y="1620441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905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52400" lvl="1" marL="55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0" lvl="2" marL="863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0" lvl="3" marL="1206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0" lvl="4" marL="1549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7" name="Shape 217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Shape 220"/>
          <p:cNvGrpSpPr/>
          <p:nvPr/>
        </p:nvGrpSpPr>
        <p:grpSpPr>
          <a:xfrm>
            <a:off x="0" y="-6350"/>
            <a:ext cx="9144106" cy="5149934"/>
            <a:chOff x="0" y="-8467"/>
            <a:chExt cx="12192142" cy="6866579"/>
          </a:xfrm>
        </p:grpSpPr>
        <p:sp>
          <p:nvSpPr>
            <p:cNvPr id="221" name="Shape 221"/>
            <p:cNvSpPr/>
            <p:nvPr/>
          </p:nvSpPr>
          <p:spPr>
            <a:xfrm>
              <a:off x="0" y="-7861"/>
              <a:ext cx="863700" cy="5698200"/>
            </a:xfrm>
            <a:custGeom>
              <a:pathLst>
                <a:path extrusionOk="0" h="120000" w="120000">
                  <a:moveTo>
                    <a:pt x="0" y="178"/>
                  </a:moveTo>
                  <a:lnTo>
                    <a:pt x="120000" y="0"/>
                  </a:lnTo>
                  <a:lnTo>
                    <a:pt x="120000" y="356"/>
                  </a:lnTo>
                  <a:lnTo>
                    <a:pt x="0" y="120000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chemeClr val="accent1">
                <a:alpha val="69800"/>
              </a:schemeClr>
            </a:solidFill>
            <a:ln>
              <a:noFill/>
            </a:ln>
          </p:spPr>
        </p:sp>
        <p:cxnSp>
          <p:nvCxnSpPr>
            <p:cNvPr id="222" name="Shape 222"/>
            <p:cNvCxnSpPr/>
            <p:nvPr/>
          </p:nvCxnSpPr>
          <p:spPr>
            <a:xfrm>
              <a:off x="9371011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0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3" name="Shape 223"/>
            <p:cNvCxnSpPr/>
            <p:nvPr/>
          </p:nvCxnSpPr>
          <p:spPr>
            <a:xfrm flipH="1">
              <a:off x="7425125" y="3681412"/>
              <a:ext cx="4763700" cy="31767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0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24" name="Shape 224"/>
            <p:cNvSpPr/>
            <p:nvPr/>
          </p:nvSpPr>
          <p:spPr>
            <a:xfrm>
              <a:off x="9181475" y="-8466"/>
              <a:ext cx="3007200" cy="6866400"/>
            </a:xfrm>
            <a:custGeom>
              <a:pathLst>
                <a:path extrusionOk="0" h="120000" w="12000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</p:sp>
        <p:sp>
          <p:nvSpPr>
            <p:cNvPr id="225" name="Shape 225"/>
            <p:cNvSpPr/>
            <p:nvPr/>
          </p:nvSpPr>
          <p:spPr>
            <a:xfrm>
              <a:off x="9603442" y="-8466"/>
              <a:ext cx="2588700" cy="68664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26" name="Shape 226"/>
            <p:cNvSpPr/>
            <p:nvPr/>
          </p:nvSpPr>
          <p:spPr>
            <a:xfrm>
              <a:off x="8932332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0"/>
              </a:srgbClr>
            </a:solidFill>
            <a:ln>
              <a:noFill/>
            </a:ln>
          </p:spPr>
          <p:txBody>
            <a:bodyPr anchorCtr="0" anchor="ctr" bIns="68575" lIns="68575" rIns="68575" tIns="6857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9334500" y="-8466"/>
              <a:ext cx="2854200" cy="68664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0"/>
              </a:srgbClr>
            </a:solidFill>
            <a:ln>
              <a:noFill/>
            </a:ln>
          </p:spPr>
        </p:sp>
        <p:sp>
          <p:nvSpPr>
            <p:cNvPr id="228" name="Shape 228"/>
            <p:cNvSpPr/>
            <p:nvPr/>
          </p:nvSpPr>
          <p:spPr>
            <a:xfrm>
              <a:off x="10898729" y="-8466"/>
              <a:ext cx="1290000" cy="6866400"/>
            </a:xfrm>
            <a:custGeom>
              <a:pathLst>
                <a:path extrusionOk="0" h="120000" w="12000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chemeClr val="accent2">
                <a:alpha val="69800"/>
              </a:schemeClr>
            </a:solidFill>
            <a:ln>
              <a:noFill/>
            </a:ln>
          </p:spPr>
        </p:sp>
        <p:sp>
          <p:nvSpPr>
            <p:cNvPr id="229" name="Shape 229"/>
            <p:cNvSpPr/>
            <p:nvPr/>
          </p:nvSpPr>
          <p:spPr>
            <a:xfrm>
              <a:off x="10938999" y="-8466"/>
              <a:ext cx="1249800" cy="68664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230" name="Shape 230"/>
            <p:cNvSpPr/>
            <p:nvPr/>
          </p:nvSpPr>
          <p:spPr>
            <a:xfrm>
              <a:off x="10371665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0"/>
              </a:srgbClr>
            </a:solidFill>
            <a:ln>
              <a:noFill/>
            </a:ln>
          </p:spPr>
          <p:txBody>
            <a:bodyPr anchorCtr="0" anchor="ctr" bIns="68575" lIns="68575" rIns="68575" tIns="6857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31" name="Shape 231"/>
          <p:cNvSpPr txBox="1"/>
          <p:nvPr>
            <p:ph type="ctrTitle"/>
          </p:nvPr>
        </p:nvSpPr>
        <p:spPr>
          <a:xfrm>
            <a:off x="1130300" y="1803400"/>
            <a:ext cx="5825100" cy="12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r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41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2" name="Shape 232"/>
          <p:cNvSpPr txBox="1"/>
          <p:nvPr>
            <p:ph idx="1" type="subTitle"/>
          </p:nvPr>
        </p:nvSpPr>
        <p:spPr>
          <a:xfrm>
            <a:off x="1130300" y="3038124"/>
            <a:ext cx="58251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ct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ct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ct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ct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ct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ct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ct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ct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3" name="Shape 233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4" name="Shape 234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508001" y="2025650"/>
            <a:ext cx="64476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30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508001" y="3395586"/>
            <a:ext cx="6447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5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9" name="Shape 239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0" name="Shape 240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1" name="Shape 241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508000" y="1620441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905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52400" lvl="1" marL="55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0" lvl="2" marL="863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0" lvl="3" marL="1206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0" lvl="4" marL="1549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5" name="Shape 245"/>
          <p:cNvSpPr txBox="1"/>
          <p:nvPr>
            <p:ph idx="2" type="body"/>
          </p:nvPr>
        </p:nvSpPr>
        <p:spPr>
          <a:xfrm>
            <a:off x="3817477" y="1620441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905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52400" lvl="1" marL="55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0" lvl="2" marL="863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0" lvl="3" marL="1206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0" lvl="4" marL="1549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6" name="Shape 246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7" name="Shape 247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8" name="Shape 248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506808" y="1620737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2" name="Shape 252"/>
          <p:cNvSpPr txBox="1"/>
          <p:nvPr>
            <p:ph idx="2" type="body"/>
          </p:nvPr>
        </p:nvSpPr>
        <p:spPr>
          <a:xfrm>
            <a:off x="506808" y="2052933"/>
            <a:ext cx="3139200" cy="24779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905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52400" lvl="1" marL="55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0" lvl="2" marL="863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0" lvl="3" marL="1206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0" lvl="4" marL="1549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3" name="Shape 253"/>
          <p:cNvSpPr txBox="1"/>
          <p:nvPr>
            <p:ph idx="3" type="body"/>
          </p:nvPr>
        </p:nvSpPr>
        <p:spPr>
          <a:xfrm>
            <a:off x="3816287" y="1620737"/>
            <a:ext cx="3139199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5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1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4" name="Shape 254"/>
          <p:cNvSpPr txBox="1"/>
          <p:nvPr>
            <p:ph idx="4" type="body"/>
          </p:nvPr>
        </p:nvSpPr>
        <p:spPr>
          <a:xfrm>
            <a:off x="3816287" y="2052933"/>
            <a:ext cx="3139200" cy="24779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905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52400" lvl="1" marL="55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0" lvl="2" marL="863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0" lvl="3" marL="1206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0" lvl="4" marL="1549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5" name="Shape 255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6" name="Shape 256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7" name="Shape 257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0" name="Shape 260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61" name="Shape 261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62" name="Shape 262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65" name="Shape 265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66" name="Shape 266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508000" y="1123953"/>
            <a:ext cx="28908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15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3570345" y="386193"/>
            <a:ext cx="3385200" cy="41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905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52400" lvl="1" marL="55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0" lvl="2" marL="863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0" lvl="3" marL="1206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0" lvl="4" marL="1549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70" name="Shape 270"/>
          <p:cNvSpPr txBox="1"/>
          <p:nvPr>
            <p:ph idx="2" type="body"/>
          </p:nvPr>
        </p:nvSpPr>
        <p:spPr>
          <a:xfrm>
            <a:off x="508000" y="2082801"/>
            <a:ext cx="2890800" cy="19382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270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71" name="Shape 271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72" name="Shape 272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73" name="Shape 273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508000" y="3600450"/>
            <a:ext cx="64476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1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6" name="Shape 276"/>
          <p:cNvSpPr/>
          <p:nvPr>
            <p:ph idx="2" type="pic"/>
          </p:nvPr>
        </p:nvSpPr>
        <p:spPr>
          <a:xfrm>
            <a:off x="508000" y="457200"/>
            <a:ext cx="6447600" cy="28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508000" y="4025503"/>
            <a:ext cx="64476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7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7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7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7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7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7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78" name="Shape 278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79" name="Shape 279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  <p:sp>
        <p:nvSpPr>
          <p:cNvPr id="280" name="Shape 280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aption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508001" y="457200"/>
            <a:ext cx="64476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33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508001" y="3352800"/>
            <a:ext cx="6447600" cy="11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84" name="Shape 284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85" name="Shape 285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86" name="Shape 286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with Caption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698500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33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1024604" y="2724150"/>
            <a:ext cx="54183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90" name="Shape 290"/>
          <p:cNvSpPr txBox="1"/>
          <p:nvPr>
            <p:ph idx="2" type="body"/>
          </p:nvPr>
        </p:nvSpPr>
        <p:spPr>
          <a:xfrm>
            <a:off x="508001" y="3352800"/>
            <a:ext cx="6447600" cy="11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91" name="Shape 291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92" name="Shape 292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93" name="Shape 293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  <p:sp>
        <p:nvSpPr>
          <p:cNvPr id="294" name="Shape 294"/>
          <p:cNvSpPr txBox="1"/>
          <p:nvPr/>
        </p:nvSpPr>
        <p:spPr>
          <a:xfrm>
            <a:off x="406402" y="592783"/>
            <a:ext cx="457200" cy="43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" sz="6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" sz="6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Name Card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508001" y="1448991"/>
            <a:ext cx="6447600" cy="1946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33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99" name="Shape 299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00" name="Shape 300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01" name="Shape 301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Name Card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698500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33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507998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05" name="Shape 305"/>
          <p:cNvSpPr txBox="1"/>
          <p:nvPr>
            <p:ph idx="2" type="body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06" name="Shape 306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07" name="Shape 307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08" name="Shape 308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  <p:sp>
        <p:nvSpPr>
          <p:cNvPr id="309" name="Shape 309"/>
          <p:cNvSpPr txBox="1"/>
          <p:nvPr/>
        </p:nvSpPr>
        <p:spPr>
          <a:xfrm>
            <a:off x="406402" y="592783"/>
            <a:ext cx="457200" cy="438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" sz="6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" sz="6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rue or False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514349" y="457200"/>
            <a:ext cx="64413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33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507998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14" name="Shape 314"/>
          <p:cNvSpPr txBox="1"/>
          <p:nvPr>
            <p:ph idx="2" type="body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b="0" i="0" sz="11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15" name="Shape 315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16" name="Shape 316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17" name="Shape 317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 rot="5400000">
            <a:off x="2276401" y="-148058"/>
            <a:ext cx="2910600" cy="6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905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52400" lvl="1" marL="55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0" lvl="2" marL="863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0" lvl="3" marL="1206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0" lvl="4" marL="1549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21" name="Shape 321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22" name="Shape 322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23" name="Shape 323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 rot="5400000">
            <a:off x="4495661" y="1937249"/>
            <a:ext cx="39387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Shape 326"/>
          <p:cNvSpPr txBox="1"/>
          <p:nvPr>
            <p:ph idx="1" type="body"/>
          </p:nvPr>
        </p:nvSpPr>
        <p:spPr>
          <a:xfrm rot="5400000">
            <a:off x="1186263" y="-220950"/>
            <a:ext cx="3938700" cy="52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905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52400" lvl="1" marL="55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0" lvl="2" marL="863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0" lvl="3" marL="1206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0" lvl="4" marL="1549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27" name="Shape 327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28" name="Shape 328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29" name="Shape 329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0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80C7F5"/>
            </a:gs>
            <a:gs pos="73000">
              <a:srgbClr val="80C7F5"/>
            </a:gs>
            <a:gs pos="100000">
              <a:srgbClr val="86A5CB"/>
            </a:gs>
          </a:gsLst>
          <a:lin ang="6119877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51" name="Shape 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type="title"/>
          </p:nvPr>
        </p:nvSpPr>
        <p:spPr>
          <a:xfrm>
            <a:off x="685331" y="463887"/>
            <a:ext cx="7773300" cy="11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40740"/>
              <a:buFont typeface="Questrial"/>
              <a:buNone/>
              <a:defRPr b="0" i="0" sz="27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ct val="78571"/>
              <a:buNone/>
              <a:defRPr sz="1400"/>
            </a:lvl2pPr>
            <a:lvl3pPr indent="0" lvl="2" rtl="0">
              <a:spcBef>
                <a:spcPts val="0"/>
              </a:spcBef>
              <a:buSzPct val="78571"/>
              <a:buNone/>
              <a:defRPr sz="1400"/>
            </a:lvl3pPr>
            <a:lvl4pPr indent="0" lvl="3" rtl="0">
              <a:spcBef>
                <a:spcPts val="0"/>
              </a:spcBef>
              <a:buSzPct val="78571"/>
              <a:buNone/>
              <a:defRPr sz="1400"/>
            </a:lvl4pPr>
            <a:lvl5pPr indent="0" lvl="4" rtl="0">
              <a:spcBef>
                <a:spcPts val="0"/>
              </a:spcBef>
              <a:buSzPct val="78571"/>
              <a:buNone/>
              <a:defRPr sz="1400"/>
            </a:lvl5pPr>
            <a:lvl6pPr indent="0" lvl="5" rtl="0">
              <a:spcBef>
                <a:spcPts val="0"/>
              </a:spcBef>
              <a:buSzPct val="78571"/>
              <a:buNone/>
              <a:defRPr sz="1400"/>
            </a:lvl6pPr>
            <a:lvl7pPr indent="0" lvl="6" rtl="0">
              <a:spcBef>
                <a:spcPts val="0"/>
              </a:spcBef>
              <a:buSzPct val="78571"/>
              <a:buNone/>
              <a:defRPr sz="1400"/>
            </a:lvl7pPr>
            <a:lvl8pPr indent="0" lvl="7" rtl="0">
              <a:spcBef>
                <a:spcPts val="0"/>
              </a:spcBef>
              <a:buSzPct val="78571"/>
              <a:buNone/>
              <a:defRPr sz="1400"/>
            </a:lvl8pPr>
            <a:lvl9pPr indent="0" lvl="8" rtl="0">
              <a:spcBef>
                <a:spcPts val="0"/>
              </a:spcBef>
              <a:buSzPct val="78571"/>
              <a:buNone/>
              <a:defRPr sz="1400"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85331" y="1775319"/>
            <a:ext cx="7773300" cy="25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762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016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143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143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143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43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143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43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SzPct val="137500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1" type="ftr"/>
          </p:nvPr>
        </p:nvSpPr>
        <p:spPr>
          <a:xfrm>
            <a:off x="685330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SzPct val="137500"/>
              <a:buNone/>
              <a:defRPr b="0" i="0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7885508" y="4412456"/>
            <a:ext cx="573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Shape 197"/>
          <p:cNvGrpSpPr/>
          <p:nvPr/>
        </p:nvGrpSpPr>
        <p:grpSpPr>
          <a:xfrm>
            <a:off x="0" y="-6350"/>
            <a:ext cx="9144106" cy="5149934"/>
            <a:chOff x="0" y="-8467"/>
            <a:chExt cx="12192142" cy="6866579"/>
          </a:xfrm>
        </p:grpSpPr>
        <p:cxnSp>
          <p:nvCxnSpPr>
            <p:cNvPr id="198" name="Shape 198"/>
            <p:cNvCxnSpPr/>
            <p:nvPr/>
          </p:nvCxnSpPr>
          <p:spPr>
            <a:xfrm>
              <a:off x="9371011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0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" name="Shape 199"/>
            <p:cNvCxnSpPr/>
            <p:nvPr/>
          </p:nvCxnSpPr>
          <p:spPr>
            <a:xfrm flipH="1">
              <a:off x="7425125" y="3681412"/>
              <a:ext cx="4763700" cy="31767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0"/>
                </a:schemeClr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0" name="Shape 200"/>
            <p:cNvSpPr/>
            <p:nvPr/>
          </p:nvSpPr>
          <p:spPr>
            <a:xfrm>
              <a:off x="9181475" y="-8466"/>
              <a:ext cx="3007200" cy="6866400"/>
            </a:xfrm>
            <a:custGeom>
              <a:pathLst>
                <a:path extrusionOk="0" h="120000" w="12000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</p:sp>
        <p:sp>
          <p:nvSpPr>
            <p:cNvPr id="201" name="Shape 201"/>
            <p:cNvSpPr/>
            <p:nvPr/>
          </p:nvSpPr>
          <p:spPr>
            <a:xfrm>
              <a:off x="9603442" y="-8466"/>
              <a:ext cx="2588700" cy="68664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02" name="Shape 202"/>
            <p:cNvSpPr/>
            <p:nvPr/>
          </p:nvSpPr>
          <p:spPr>
            <a:xfrm>
              <a:off x="8932332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0"/>
              </a:srgbClr>
            </a:solidFill>
            <a:ln>
              <a:noFill/>
            </a:ln>
          </p:spPr>
          <p:txBody>
            <a:bodyPr anchorCtr="0" anchor="ctr" bIns="68575" lIns="68575" rIns="68575" tIns="6857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9334500" y="-8466"/>
              <a:ext cx="2854200" cy="68664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0"/>
              </a:srgbClr>
            </a:solidFill>
            <a:ln>
              <a:noFill/>
            </a:ln>
          </p:spPr>
        </p:sp>
        <p:sp>
          <p:nvSpPr>
            <p:cNvPr id="204" name="Shape 204"/>
            <p:cNvSpPr/>
            <p:nvPr/>
          </p:nvSpPr>
          <p:spPr>
            <a:xfrm>
              <a:off x="10898729" y="-8466"/>
              <a:ext cx="1290000" cy="6866400"/>
            </a:xfrm>
            <a:custGeom>
              <a:pathLst>
                <a:path extrusionOk="0" h="120000" w="12000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chemeClr val="accent2">
                <a:alpha val="69800"/>
              </a:schemeClr>
            </a:solidFill>
            <a:ln>
              <a:noFill/>
            </a:ln>
          </p:spPr>
        </p:sp>
        <p:sp>
          <p:nvSpPr>
            <p:cNvPr id="205" name="Shape 205"/>
            <p:cNvSpPr/>
            <p:nvPr/>
          </p:nvSpPr>
          <p:spPr>
            <a:xfrm>
              <a:off x="10938999" y="-8466"/>
              <a:ext cx="1249800" cy="68664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206" name="Shape 206"/>
            <p:cNvSpPr/>
            <p:nvPr/>
          </p:nvSpPr>
          <p:spPr>
            <a:xfrm>
              <a:off x="10371665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0"/>
              </a:srgbClr>
            </a:solidFill>
            <a:ln>
              <a:noFill/>
            </a:ln>
          </p:spPr>
          <p:txBody>
            <a:bodyPr anchorCtr="0" anchor="ctr" bIns="68575" lIns="68575" rIns="68575" tIns="6857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69800"/>
              </a:schemeClr>
            </a:solidFill>
            <a:ln>
              <a:noFill/>
            </a:ln>
          </p:spPr>
          <p:txBody>
            <a:bodyPr anchorCtr="0" anchor="ctr" bIns="68575" lIns="68575" rIns="68575" tIns="6857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08" name="Shape 208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0" lvl="0" marL="0" marR="0" rtl="0" algn="l">
              <a:spcBef>
                <a:spcPts val="0"/>
              </a:spcBef>
              <a:buClr>
                <a:schemeClr val="accent1"/>
              </a:buClr>
              <a:buSzPct val="40740"/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508000" y="1620441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indent="-1905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52400" lvl="1" marL="55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127000" lvl="2" marL="863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27000" lvl="3" marL="12065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27000" lvl="4" marL="1549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27000" lvl="5" marL="18923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27000" lvl="6" marL="2235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27000" lvl="7" marL="25781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27000" lvl="8" marL="2921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0" name="Shape 210"/>
          <p:cNvSpPr txBox="1"/>
          <p:nvPr>
            <p:ph idx="10" type="dt"/>
          </p:nvPr>
        </p:nvSpPr>
        <p:spPr>
          <a:xfrm>
            <a:off x="5403849" y="4531021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r">
              <a:spcBef>
                <a:spcPts val="0"/>
              </a:spcBef>
              <a:buSzPct val="157142"/>
              <a:buNone/>
              <a:defRPr b="0" i="0" sz="7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1" name="Shape 211"/>
          <p:cNvSpPr txBox="1"/>
          <p:nvPr>
            <p:ph idx="11" type="ftr"/>
          </p:nvPr>
        </p:nvSpPr>
        <p:spPr>
          <a:xfrm>
            <a:off x="508000" y="4531021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indent="0" lvl="0" marL="0" marR="0" rtl="0" algn="l">
              <a:spcBef>
                <a:spcPts val="0"/>
              </a:spcBef>
              <a:buSzPct val="157142"/>
              <a:buNone/>
              <a:defRPr b="0" i="0" sz="7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3429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6858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0287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3716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17145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0574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24003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2743200" marR="0" rtl="0" algn="l">
              <a:spcBef>
                <a:spcPts val="0"/>
              </a:spcBef>
              <a:buSzPct val="78571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6442997" y="4531021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9.png"/><Relationship Id="rId4" Type="http://schemas.openxmlformats.org/officeDocument/2006/relationships/image" Target="../media/image0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5.png"/><Relationship Id="rId4" Type="http://schemas.openxmlformats.org/officeDocument/2006/relationships/image" Target="../media/image0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png"/><Relationship Id="rId4" Type="http://schemas.openxmlformats.org/officeDocument/2006/relationships/image" Target="../media/image0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type="ctrTitle"/>
          </p:nvPr>
        </p:nvSpPr>
        <p:spPr>
          <a:xfrm>
            <a:off x="-78275" y="819950"/>
            <a:ext cx="71784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rIns="68575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273C54"/>
              </a:buClr>
              <a:buSzPct val="25000"/>
              <a:buFont typeface="Arial"/>
              <a:buNone/>
            </a:pPr>
            <a:r>
              <a:rPr lang="en">
                <a:solidFill>
                  <a:srgbClr val="273C54"/>
                </a:solidFill>
                <a:latin typeface="Comic Sans MS"/>
                <a:ea typeface="Comic Sans MS"/>
                <a:cs typeface="Comic Sans MS"/>
                <a:sym typeface="Comic Sans MS"/>
              </a:rPr>
              <a:t>SMART</a:t>
            </a:r>
            <a:r>
              <a:rPr b="0" i="0" lang="en" sz="3600" u="none" cap="none" strike="noStrike">
                <a:solidFill>
                  <a:srgbClr val="273C54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BUOY</a:t>
            </a:r>
          </a:p>
        </p:txBody>
      </p:sp>
      <p:sp>
        <p:nvSpPr>
          <p:cNvPr id="335" name="Shape 335"/>
          <p:cNvSpPr txBox="1"/>
          <p:nvPr>
            <p:ph idx="1" type="subTitle"/>
          </p:nvPr>
        </p:nvSpPr>
        <p:spPr>
          <a:xfrm>
            <a:off x="656783" y="2747475"/>
            <a:ext cx="6517499" cy="15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700" u="none" cap="none" strike="noStrike">
                <a:solidFill>
                  <a:srgbClr val="273C54"/>
                </a:solidFill>
                <a:latin typeface="Comic Sans MS"/>
                <a:ea typeface="Comic Sans MS"/>
                <a:cs typeface="Comic Sans MS"/>
                <a:sym typeface="Comic Sans MS"/>
              </a:rPr>
              <a:t>BRYAN MCCOMBS EE</a:t>
            </a:r>
          </a:p>
          <a:p>
            <a:pPr indent="0" lvl="0" marL="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700" u="none" cap="none" strike="noStrike">
                <a:solidFill>
                  <a:srgbClr val="273C54"/>
                </a:solidFill>
                <a:latin typeface="Comic Sans MS"/>
                <a:ea typeface="Comic Sans MS"/>
                <a:cs typeface="Comic Sans MS"/>
                <a:sym typeface="Comic Sans MS"/>
              </a:rPr>
              <a:t>DANIEL ROSABAL EE</a:t>
            </a:r>
          </a:p>
          <a:p>
            <a:pPr indent="0" lvl="0" marL="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700" u="none" cap="none" strike="noStrike">
                <a:solidFill>
                  <a:srgbClr val="273C54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MATT CROUCH  </a:t>
            </a:r>
            <a:r>
              <a:rPr lang="en">
                <a:solidFill>
                  <a:srgbClr val="273C54"/>
                </a:solidFill>
                <a:latin typeface="Comic Sans MS"/>
                <a:ea typeface="Comic Sans MS"/>
                <a:cs typeface="Comic Sans MS"/>
                <a:sym typeface="Comic Sans MS"/>
              </a:rPr>
              <a:t>	PSE</a:t>
            </a:r>
          </a:p>
          <a:p>
            <a:pPr indent="0" lvl="0" marL="0" marR="0" rtl="0" algn="l">
              <a:lnSpc>
                <a:spcPct val="110000"/>
              </a:lnSpc>
              <a:spcBef>
                <a:spcPts val="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700" u="none" cap="none" strike="noStrike">
                <a:solidFill>
                  <a:srgbClr val="273C54"/>
                </a:solidFill>
                <a:latin typeface="Comic Sans MS"/>
                <a:ea typeface="Comic Sans MS"/>
                <a:cs typeface="Comic Sans MS"/>
                <a:sym typeface="Comic Sans MS"/>
              </a:rPr>
              <a:t>JULIAN ROJAS   CE</a:t>
            </a:r>
          </a:p>
        </p:txBody>
      </p:sp>
      <p:pic>
        <p:nvPicPr>
          <p:cNvPr descr="Layer 3.png"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125" y="754525"/>
            <a:ext cx="3419974" cy="280397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548050" y="2158225"/>
            <a:ext cx="14574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Group 11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>
            <p:ph type="title"/>
          </p:nvPr>
        </p:nvSpPr>
        <p:spPr>
          <a:xfrm>
            <a:off x="508000" y="457200"/>
            <a:ext cx="64476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Battery Charger</a:t>
            </a:r>
          </a:p>
        </p:txBody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385525" y="1249275"/>
            <a:ext cx="6447600" cy="32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Based on the MCP73871 microchip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Temperature monitoring</a:t>
            </a:r>
          </a:p>
          <a:p>
            <a:pPr lvl="0"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Three indicator LEDs</a:t>
            </a:r>
          </a:p>
          <a:p>
            <a:pPr lvl="1">
              <a:spcBef>
                <a:spcPts val="400"/>
              </a:spcBef>
              <a:buSzPct val="100000"/>
            </a:pPr>
            <a:r>
              <a:rPr lang="en"/>
              <a:t>Power</a:t>
            </a:r>
          </a:p>
          <a:p>
            <a:pPr lvl="1">
              <a:spcBef>
                <a:spcPts val="400"/>
              </a:spcBef>
              <a:buSzPct val="100000"/>
            </a:pPr>
            <a:r>
              <a:rPr lang="en"/>
              <a:t>Charging status</a:t>
            </a:r>
          </a:p>
          <a:p>
            <a:pPr lvl="1" rtl="0">
              <a:spcBef>
                <a:spcPts val="400"/>
              </a:spcBef>
              <a:buSzPct val="100000"/>
            </a:pPr>
            <a:r>
              <a:rPr lang="en"/>
              <a:t>Charging complete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Lightweight (5.7g)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Too dark?</a:t>
            </a: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descr="Screen Shot 2016-09-28 at 7.58.39 PM.png"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7435" y="1176799"/>
            <a:ext cx="1788375" cy="15045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0" name="Shape 400"/>
          <p:cNvGraphicFramePr/>
          <p:nvPr/>
        </p:nvGraphicFramePr>
        <p:xfrm>
          <a:off x="3830600" y="2921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{639EFD1D-FB7B-481C-87EB-F51AEAF4BDC1}</a:tableStyleId>
              </a:tblPr>
              <a:tblGrid>
                <a:gridCol w="1301025"/>
                <a:gridCol w="13010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Supplier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Adafruit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Product ID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390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Size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1.6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” x 1.3”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Cost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$17.50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>
            <p:ph type="title"/>
          </p:nvPr>
        </p:nvSpPr>
        <p:spPr>
          <a:xfrm>
            <a:off x="508000" y="460125"/>
            <a:ext cx="6447600" cy="5463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Power Converter</a:t>
            </a:r>
          </a:p>
        </p:txBody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508000" y="1620441"/>
            <a:ext cx="6447600" cy="291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indent="-228600" lvl="0" marL="457200" rtl="0">
              <a:spcBef>
                <a:spcPts val="800"/>
              </a:spcBef>
            </a:pPr>
            <a:r>
              <a:rPr lang="en"/>
              <a:t>Based on TI’s TPS63060</a:t>
            </a:r>
          </a:p>
          <a:p>
            <a:pPr indent="-228600" lvl="0" marL="457200" rtl="0">
              <a:spcBef>
                <a:spcPts val="800"/>
              </a:spcBef>
            </a:pPr>
            <a:r>
              <a:rPr lang="en"/>
              <a:t>3 to 12V input</a:t>
            </a:r>
          </a:p>
          <a:p>
            <a:pPr indent="-228600" lvl="0" marL="457200" rtl="0">
              <a:spcBef>
                <a:spcPts val="800"/>
              </a:spcBef>
            </a:pPr>
            <a:r>
              <a:rPr lang="en"/>
              <a:t>5V output</a:t>
            </a:r>
          </a:p>
          <a:p>
            <a:pPr indent="-228600" lvl="0" marL="457200" rtl="0">
              <a:spcBef>
                <a:spcPts val="800"/>
              </a:spcBef>
            </a:pPr>
            <a:r>
              <a:rPr lang="en"/>
              <a:t>90%+ operating efficiency</a:t>
            </a:r>
          </a:p>
          <a:p>
            <a:pPr indent="-228600" lvl="0" marL="457200" rtl="0">
              <a:spcBef>
                <a:spcPts val="800"/>
              </a:spcBef>
            </a:pPr>
            <a:r>
              <a:rPr lang="en"/>
              <a:t>Lightweight (2.5g)</a:t>
            </a:r>
          </a:p>
          <a:p>
            <a:pPr indent="0" lvl="0" marL="0">
              <a:spcBef>
                <a:spcPts val="80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6-09-28 at 3.55.17 PM.png" id="407" name="Shape 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9162" y="1106799"/>
            <a:ext cx="2564925" cy="1594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8" name="Shape 408"/>
          <p:cNvGraphicFramePr/>
          <p:nvPr/>
        </p:nvGraphicFramePr>
        <p:xfrm>
          <a:off x="3830600" y="2921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{639EFD1D-FB7B-481C-87EB-F51AEAF4BDC1}</a:tableStyleId>
              </a:tblPr>
              <a:tblGrid>
                <a:gridCol w="1301025"/>
                <a:gridCol w="13010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Supplier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Adafruit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Product ID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2190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Size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0.7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” x 1.3”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Cost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$9.95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>
            <p:ph type="title"/>
          </p:nvPr>
        </p:nvSpPr>
        <p:spPr>
          <a:xfrm>
            <a:off x="434350" y="285325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Sensors</a:t>
            </a:r>
          </a:p>
        </p:txBody>
      </p:sp>
      <p:pic>
        <p:nvPicPr>
          <p:cNvPr id="414" name="Shape 4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25" y="1415223"/>
            <a:ext cx="6721900" cy="284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100" y="184624"/>
            <a:ext cx="2187550" cy="122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3D Movement View </a:t>
            </a:r>
          </a:p>
        </p:txBody>
      </p:sp>
      <p:sp>
        <p:nvSpPr>
          <p:cNvPr id="421" name="Shape 421"/>
          <p:cNvSpPr txBox="1"/>
          <p:nvPr>
            <p:ph idx="1" type="body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None/>
            </a:pPr>
            <a:r>
              <a:rPr lang="en"/>
              <a:t>A</a:t>
            </a:r>
            <a:r>
              <a:rPr lang="en">
                <a:solidFill>
                  <a:srgbClr val="434343"/>
                </a:solidFill>
              </a:rPr>
              <a:t>dafruit 9-DOF Breakout</a:t>
            </a:r>
          </a:p>
          <a:p>
            <a:pPr indent="-3175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1000"/>
              </a:spcAft>
              <a:buClr>
                <a:srgbClr val="16B0E3"/>
              </a:buClr>
              <a:buSzPct val="100000"/>
            </a:pPr>
            <a:r>
              <a:rPr lang="en">
                <a:solidFill>
                  <a:srgbClr val="434343"/>
                </a:solidFill>
              </a:rPr>
              <a:t>Regulated supply voltage 1.71 to 3.6 V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16B0E3"/>
              </a:buClr>
              <a:buSzPct val="100000"/>
              <a:buFont typeface="Trebuchet MS"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L3GD20H 3-axis gyroscope: ±250, ±500, or ±2000 dps scale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16B0E3"/>
              </a:buClr>
              <a:buSzPct val="100000"/>
              <a:buFont typeface="Trebuchet MS"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LSM303 3-axis compass: ±1.3 to ±8.1 gauss magnetic field scale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16B0E3"/>
              </a:buClr>
              <a:buSzPct val="100000"/>
              <a:buFont typeface="Trebuchet MS"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LSM303 3-axis accelerometer: ±2g/±4g/±8g/±16g selectable scale</a:t>
            </a:r>
          </a:p>
          <a:p>
            <a:pPr indent="-3175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16B0E3"/>
              </a:buClr>
              <a:buSzPct val="100000"/>
            </a:pPr>
            <a:r>
              <a:rPr lang="en">
                <a:solidFill>
                  <a:srgbClr val="434343"/>
                </a:solidFill>
              </a:rPr>
              <a:t>I2C/SPI digital output interface</a:t>
            </a:r>
          </a:p>
          <a:p>
            <a:pPr indent="-3175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16B0E3"/>
              </a:buClr>
              <a:buSzPct val="100000"/>
            </a:pPr>
            <a:r>
              <a:rPr lang="en">
                <a:solidFill>
                  <a:srgbClr val="434343"/>
                </a:solidFill>
              </a:rPr>
              <a:t>16 bit data output </a:t>
            </a:r>
          </a:p>
          <a:p>
            <a:pPr indent="-3175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16B0E3"/>
              </a:buClr>
              <a:buSzPct val="100000"/>
            </a:pPr>
            <a:r>
              <a:rPr lang="en"/>
              <a:t>Lightweight (2.8g)</a:t>
            </a: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None/>
            </a:pPr>
            <a:r>
              <a:t/>
            </a:r>
            <a:endParaRPr/>
          </a:p>
        </p:txBody>
      </p:sp>
      <p:graphicFrame>
        <p:nvGraphicFramePr>
          <p:cNvPr id="422" name="Shape 422"/>
          <p:cNvGraphicFramePr/>
          <p:nvPr/>
        </p:nvGraphicFramePr>
        <p:xfrm>
          <a:off x="3929900" y="34860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{639EFD1D-FB7B-481C-87EB-F51AEAF4BDC1}</a:tableStyleId>
              </a:tblPr>
              <a:tblGrid>
                <a:gridCol w="1301025"/>
                <a:gridCol w="13010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Supplier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Adafruit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Product ID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1714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Size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1.5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” x 0.9”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Cost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$19.95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200" y="403143"/>
            <a:ext cx="2247449" cy="141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Wind Speed</a:t>
            </a:r>
          </a:p>
        </p:txBody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468225" y="1608954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b="1" i="0" lang="en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Adafruit Anemometer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Supply Voltage  5-24V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Analog output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0.4V (0 mph) -2.0V (72 mph)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Every 50 mV  ~ 2 mph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Accurate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Within ±1 mph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Durable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Waterproof</a:t>
            </a: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-shop.adafruit.com/1200x900/1733-00.jpg" id="430" name="Shape 4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9200" y="592174"/>
            <a:ext cx="2909100" cy="2181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1" name="Shape 431"/>
          <p:cNvGraphicFramePr/>
          <p:nvPr/>
        </p:nvGraphicFramePr>
        <p:xfrm>
          <a:off x="4012725" y="2921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{639EFD1D-FB7B-481C-87EB-F51AEAF4BDC1}</a:tableStyleId>
              </a:tblPr>
              <a:tblGrid>
                <a:gridCol w="1301025"/>
                <a:gridCol w="13010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Manufacturer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Adafruit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Product ID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1733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Size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4” x 5.6”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Cost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$44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>
            <p:ph idx="1" type="body"/>
          </p:nvPr>
        </p:nvSpPr>
        <p:spPr>
          <a:xfrm>
            <a:off x="507950" y="1219666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b="1" i="0" lang="en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DS18B20 Digital Temperature Sensor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Wide range, Good accuracy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-55° - 125° C (-67°-257°F)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±0.5° over -10°- 85° C range (±1°F over 50°-185°F)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Simple Implementation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Single data wire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Parasitic Power </a:t>
            </a:r>
          </a:p>
          <a:p>
            <a:pPr lvl="1" rtl="0">
              <a:spcBef>
                <a:spcPts val="0"/>
              </a:spcBef>
              <a:buSzPct val="100000"/>
            </a:pPr>
            <a:r>
              <a:rPr lang="en"/>
              <a:t>Each sensor has a unique 64 bit address</a:t>
            </a:r>
          </a:p>
          <a:p>
            <a:pPr lvl="0" rtl="0">
              <a:spcBef>
                <a:spcPts val="0"/>
              </a:spcBef>
              <a:buClr>
                <a:schemeClr val="accent1"/>
              </a:buClr>
              <a:buSzPct val="127272"/>
              <a:buFont typeface="Noto Sans Symbols"/>
              <a:buChar char="▶"/>
            </a:pPr>
            <a:r>
              <a:rPr lang="en"/>
              <a:t>9-12 bit programmable resolution</a:t>
            </a:r>
          </a:p>
          <a:p>
            <a:pPr lvl="0" rtl="0"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Able to use for both functions</a:t>
            </a:r>
          </a:p>
          <a:p>
            <a:pPr lvl="1" rtl="0">
              <a:spcBef>
                <a:spcPts val="0"/>
              </a:spcBef>
              <a:buSzPct val="91666"/>
            </a:pPr>
            <a:r>
              <a:rPr lang="en"/>
              <a:t>Available in Waterproof Casing</a:t>
            </a: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7" name="Shape 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6526" y="537900"/>
            <a:ext cx="2573349" cy="21006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8" name="Shape 438"/>
          <p:cNvGraphicFramePr/>
          <p:nvPr/>
        </p:nvGraphicFramePr>
        <p:xfrm>
          <a:off x="4682150" y="2825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{639EFD1D-FB7B-481C-87EB-F51AEAF4BDC1}</a:tableStyleId>
              </a:tblPr>
              <a:tblGrid>
                <a:gridCol w="1301025"/>
                <a:gridCol w="13010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Manufacturer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Adafruit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Product ID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381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Size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T0-92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Supply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3-5.5</a:t>
                      </a:r>
                      <a:r>
                        <a:rPr lang="en" sz="1200"/>
                        <a:t> V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Cost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39" name="Shape 439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and Air Temperature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Waterproof Configuration </a:t>
            </a:r>
          </a:p>
        </p:txBody>
      </p:sp>
      <p:grpSp>
        <p:nvGrpSpPr>
          <p:cNvPr id="445" name="Shape 445"/>
          <p:cNvGrpSpPr/>
          <p:nvPr/>
        </p:nvGrpSpPr>
        <p:grpSpPr>
          <a:xfrm>
            <a:off x="793189" y="2271950"/>
            <a:ext cx="6992314" cy="1563661"/>
            <a:chOff x="825125" y="3313472"/>
            <a:chExt cx="6037747" cy="1019735"/>
          </a:xfrm>
        </p:grpSpPr>
        <p:cxnSp>
          <p:nvCxnSpPr>
            <p:cNvPr id="446" name="Shape 446"/>
            <p:cNvCxnSpPr/>
            <p:nvPr/>
          </p:nvCxnSpPr>
          <p:spPr>
            <a:xfrm>
              <a:off x="5323925" y="3830086"/>
              <a:ext cx="186600" cy="0"/>
            </a:xfrm>
            <a:prstGeom prst="straightConnector1">
              <a:avLst/>
            </a:prstGeom>
            <a:noFill/>
            <a:ln cap="flat" cmpd="sng" w="12700">
              <a:solidFill>
                <a:srgbClr val="B0B0B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7" name="Shape 447"/>
            <p:cNvCxnSpPr/>
            <p:nvPr/>
          </p:nvCxnSpPr>
          <p:spPr>
            <a:xfrm>
              <a:off x="5313566" y="3402056"/>
              <a:ext cx="186600" cy="0"/>
            </a:xfrm>
            <a:prstGeom prst="straightConnector1">
              <a:avLst/>
            </a:prstGeom>
            <a:noFill/>
            <a:ln cap="flat" cmpd="sng" w="12700">
              <a:solidFill>
                <a:srgbClr val="B0B0B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8" name="Shape 448"/>
            <p:cNvCxnSpPr/>
            <p:nvPr/>
          </p:nvCxnSpPr>
          <p:spPr>
            <a:xfrm>
              <a:off x="5204505" y="3696378"/>
              <a:ext cx="0" cy="118500"/>
            </a:xfrm>
            <a:prstGeom prst="straightConnector1">
              <a:avLst/>
            </a:prstGeom>
            <a:noFill/>
            <a:ln cap="rnd" cmpd="sng" w="127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9" name="Shape 449"/>
            <p:cNvCxnSpPr/>
            <p:nvPr/>
          </p:nvCxnSpPr>
          <p:spPr>
            <a:xfrm>
              <a:off x="5203075" y="3409199"/>
              <a:ext cx="1500" cy="144900"/>
            </a:xfrm>
            <a:prstGeom prst="straightConnector1">
              <a:avLst/>
            </a:prstGeom>
            <a:noFill/>
            <a:ln cap="rnd" cmpd="sng" w="127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0" name="Shape 450"/>
            <p:cNvCxnSpPr/>
            <p:nvPr/>
          </p:nvCxnSpPr>
          <p:spPr>
            <a:xfrm>
              <a:off x="4032454" y="3829728"/>
              <a:ext cx="1296900" cy="0"/>
            </a:xfrm>
            <a:prstGeom prst="straightConnector1">
              <a:avLst/>
            </a:prstGeom>
            <a:noFill/>
            <a:ln cap="flat" cmpd="sng" w="31750">
              <a:solidFill>
                <a:srgbClr val="FFC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1" name="Shape 451"/>
            <p:cNvCxnSpPr/>
            <p:nvPr/>
          </p:nvCxnSpPr>
          <p:spPr>
            <a:xfrm flipH="1" rot="10800000">
              <a:off x="4032454" y="3402135"/>
              <a:ext cx="1296900" cy="401400"/>
            </a:xfrm>
            <a:prstGeom prst="curvedConnector3">
              <a:avLst>
                <a:gd fmla="val 50000" name="adj1"/>
              </a:avLst>
            </a:prstGeom>
            <a:noFill/>
            <a:ln cap="flat" cmpd="sng" w="31750">
              <a:solidFill>
                <a:srgbClr val="0070C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52" name="Shape 452"/>
            <p:cNvGrpSpPr/>
            <p:nvPr/>
          </p:nvGrpSpPr>
          <p:grpSpPr>
            <a:xfrm>
              <a:off x="825125" y="3745432"/>
              <a:ext cx="1498327" cy="168071"/>
              <a:chOff x="0" y="0"/>
              <a:chExt cx="3182512" cy="329100"/>
            </a:xfrm>
          </p:grpSpPr>
          <p:sp>
            <p:nvSpPr>
              <p:cNvPr id="453" name="Shape 453"/>
              <p:cNvSpPr/>
              <p:nvPr/>
            </p:nvSpPr>
            <p:spPr>
              <a:xfrm>
                <a:off x="0" y="23750"/>
                <a:ext cx="2030700" cy="285000"/>
              </a:xfrm>
              <a:prstGeom prst="roundRect">
                <a:avLst>
                  <a:gd fmla="val 16667" name="adj"/>
                </a:avLst>
              </a:prstGeom>
              <a:solidFill>
                <a:srgbClr val="7F7F7F"/>
              </a:solidFill>
              <a:ln cap="rnd" cmpd="sng" w="19050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34275" lIns="68575" rIns="68575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1389412" y="0"/>
                <a:ext cx="1793100" cy="329100"/>
              </a:xfrm>
              <a:prstGeom prst="rect">
                <a:avLst/>
              </a:prstGeom>
              <a:solidFill>
                <a:schemeClr val="dk1"/>
              </a:solidFill>
              <a:ln cap="rnd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34275" lIns="68575" rIns="68575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455" name="Shape 455"/>
            <p:cNvSpPr/>
            <p:nvPr/>
          </p:nvSpPr>
          <p:spPr>
            <a:xfrm>
              <a:off x="2323407" y="3784009"/>
              <a:ext cx="1684499" cy="90600"/>
            </a:xfrm>
            <a:prstGeom prst="rect">
              <a:avLst/>
            </a:prstGeom>
            <a:solidFill>
              <a:schemeClr val="dk1"/>
            </a:solidFill>
            <a:ln cap="rnd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34275" lIns="68575" rIns="68575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456" name="Shape 456"/>
            <p:cNvCxnSpPr/>
            <p:nvPr/>
          </p:nvCxnSpPr>
          <p:spPr>
            <a:xfrm>
              <a:off x="5309280" y="4255972"/>
              <a:ext cx="186600" cy="0"/>
            </a:xfrm>
            <a:prstGeom prst="straightConnector1">
              <a:avLst/>
            </a:prstGeom>
            <a:noFill/>
            <a:ln cap="flat" cmpd="sng" w="12700">
              <a:solidFill>
                <a:srgbClr val="B0B0B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7" name="Shape 457"/>
            <p:cNvCxnSpPr/>
            <p:nvPr/>
          </p:nvCxnSpPr>
          <p:spPr>
            <a:xfrm>
              <a:off x="4032454" y="3855446"/>
              <a:ext cx="1296900" cy="401400"/>
            </a:xfrm>
            <a:prstGeom prst="curvedConnector3">
              <a:avLst>
                <a:gd fmla="val 50000" name="adj1"/>
              </a:avLst>
            </a:prstGeom>
            <a:noFill/>
            <a:ln cap="flat" cmpd="sng" w="317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58" name="Shape 458"/>
            <p:cNvSpPr txBox="1"/>
            <p:nvPr/>
          </p:nvSpPr>
          <p:spPr>
            <a:xfrm>
              <a:off x="5565983" y="3313472"/>
              <a:ext cx="6792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rIns="68575" tIns="34275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Vcc (5V)</a:t>
              </a:r>
            </a:p>
          </p:txBody>
        </p:sp>
        <p:sp>
          <p:nvSpPr>
            <p:cNvPr id="459" name="Shape 459"/>
            <p:cNvSpPr txBox="1"/>
            <p:nvPr/>
          </p:nvSpPr>
          <p:spPr>
            <a:xfrm>
              <a:off x="5565972" y="3755416"/>
              <a:ext cx="12969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rIns="68575" tIns="34275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</a:p>
          </p:txBody>
        </p:sp>
        <p:sp>
          <p:nvSpPr>
            <p:cNvPr id="460" name="Shape 460"/>
            <p:cNvSpPr txBox="1"/>
            <p:nvPr/>
          </p:nvSpPr>
          <p:spPr>
            <a:xfrm>
              <a:off x="5565979" y="4155007"/>
              <a:ext cx="4452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rIns="68575" tIns="34275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GND</a:t>
              </a:r>
            </a:p>
          </p:txBody>
        </p:sp>
        <p:sp>
          <p:nvSpPr>
            <p:cNvPr id="461" name="Shape 461"/>
            <p:cNvSpPr/>
            <p:nvPr/>
          </p:nvSpPr>
          <p:spPr>
            <a:xfrm>
              <a:off x="5187360" y="3557790"/>
              <a:ext cx="35700" cy="129900"/>
            </a:xfrm>
            <a:prstGeom prst="roundRect">
              <a:avLst>
                <a:gd fmla="val 16667" name="adj"/>
              </a:avLst>
            </a:prstGeom>
            <a:solidFill>
              <a:srgbClr val="DEDEA2"/>
            </a:solidFill>
            <a:ln cap="rnd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34275" lIns="68575" rIns="68575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62" name="Shape 462"/>
            <p:cNvSpPr txBox="1"/>
            <p:nvPr/>
          </p:nvSpPr>
          <p:spPr>
            <a:xfrm>
              <a:off x="5195933" y="3515403"/>
              <a:ext cx="445200" cy="17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rIns="68575" tIns="34275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4.7kΩ</a:t>
              </a:r>
            </a:p>
          </p:txBody>
        </p:sp>
      </p:grpSp>
      <p:cxnSp>
        <p:nvCxnSpPr>
          <p:cNvPr id="463" name="Shape 463"/>
          <p:cNvCxnSpPr/>
          <p:nvPr/>
        </p:nvCxnSpPr>
        <p:spPr>
          <a:xfrm flipH="1">
            <a:off x="1190491" y="2289016"/>
            <a:ext cx="3000" cy="63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64" name="Shape 464"/>
          <p:cNvCxnSpPr/>
          <p:nvPr/>
        </p:nvCxnSpPr>
        <p:spPr>
          <a:xfrm flipH="1">
            <a:off x="2442891" y="2271941"/>
            <a:ext cx="3000" cy="63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65" name="Shape 465"/>
          <p:cNvCxnSpPr/>
          <p:nvPr/>
        </p:nvCxnSpPr>
        <p:spPr>
          <a:xfrm flipH="1">
            <a:off x="5290541" y="1871666"/>
            <a:ext cx="3000" cy="63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66" name="Shape 466"/>
          <p:cNvSpPr txBox="1"/>
          <p:nvPr/>
        </p:nvSpPr>
        <p:spPr>
          <a:xfrm>
            <a:off x="597550" y="2009400"/>
            <a:ext cx="13203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Stainless Tubing 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1994050" y="2009400"/>
            <a:ext cx="14433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Heat Shrink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4609250" y="1577100"/>
            <a:ext cx="19098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Connecting Wires</a:t>
            </a:r>
          </a:p>
        </p:txBody>
      </p:sp>
      <p:cxnSp>
        <p:nvCxnSpPr>
          <p:cNvPr id="469" name="Shape 469"/>
          <p:cNvCxnSpPr/>
          <p:nvPr/>
        </p:nvCxnSpPr>
        <p:spPr>
          <a:xfrm flipH="1">
            <a:off x="3866716" y="2338966"/>
            <a:ext cx="3000" cy="63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70" name="Shape 470"/>
          <p:cNvSpPr txBox="1"/>
          <p:nvPr/>
        </p:nvSpPr>
        <p:spPr>
          <a:xfrm>
            <a:off x="3284275" y="2009400"/>
            <a:ext cx="13203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PVC Coating</a:t>
            </a:r>
          </a:p>
        </p:txBody>
      </p:sp>
      <p:cxnSp>
        <p:nvCxnSpPr>
          <p:cNvPr id="471" name="Shape 471"/>
          <p:cNvCxnSpPr/>
          <p:nvPr/>
        </p:nvCxnSpPr>
        <p:spPr>
          <a:xfrm>
            <a:off x="770775" y="3561875"/>
            <a:ext cx="1760700" cy="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2" name="Shape 472"/>
          <p:cNvCxnSpPr/>
          <p:nvPr/>
        </p:nvCxnSpPr>
        <p:spPr>
          <a:xfrm>
            <a:off x="770975" y="3312700"/>
            <a:ext cx="0" cy="3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3" name="Shape 473"/>
          <p:cNvCxnSpPr/>
          <p:nvPr/>
        </p:nvCxnSpPr>
        <p:spPr>
          <a:xfrm flipH="1">
            <a:off x="2532800" y="3355575"/>
            <a:ext cx="300" cy="29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74" name="Shape 474"/>
          <p:cNvSpPr txBox="1"/>
          <p:nvPr/>
        </p:nvSpPr>
        <p:spPr>
          <a:xfrm>
            <a:off x="1190500" y="3647025"/>
            <a:ext cx="833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1.2”</a:t>
            </a:r>
          </a:p>
        </p:txBody>
      </p:sp>
      <p:cxnSp>
        <p:nvCxnSpPr>
          <p:cNvPr id="475" name="Shape 475"/>
          <p:cNvCxnSpPr/>
          <p:nvPr/>
        </p:nvCxnSpPr>
        <p:spPr>
          <a:xfrm>
            <a:off x="494750" y="2928850"/>
            <a:ext cx="20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6" name="Shape 476"/>
          <p:cNvCxnSpPr/>
          <p:nvPr/>
        </p:nvCxnSpPr>
        <p:spPr>
          <a:xfrm>
            <a:off x="594775" y="2928850"/>
            <a:ext cx="0" cy="23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7" name="Shape 477"/>
          <p:cNvCxnSpPr/>
          <p:nvPr/>
        </p:nvCxnSpPr>
        <p:spPr>
          <a:xfrm rot="10800000">
            <a:off x="494725" y="3166975"/>
            <a:ext cx="19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78" name="Shape 478"/>
          <p:cNvSpPr txBox="1"/>
          <p:nvPr/>
        </p:nvSpPr>
        <p:spPr>
          <a:xfrm>
            <a:off x="354350" y="2560225"/>
            <a:ext cx="7266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0.15”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Salinity</a:t>
            </a:r>
          </a:p>
        </p:txBody>
      </p:sp>
      <p:sp>
        <p:nvSpPr>
          <p:cNvPr id="484" name="Shape 484"/>
          <p:cNvSpPr txBox="1"/>
          <p:nvPr>
            <p:ph idx="1" type="body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Design a sensor that measures salt content using light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Laser Diode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Mirror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Quadrant Cell Photodiode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Measure distance moved</a:t>
            </a:r>
          </a:p>
          <a:p>
            <a:pPr lv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Use set voltages to create ranges of salinity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Salinity</a:t>
            </a:r>
          </a:p>
        </p:txBody>
      </p:sp>
      <p:sp>
        <p:nvSpPr>
          <p:cNvPr id="490" name="Shape 490"/>
          <p:cNvSpPr txBox="1"/>
          <p:nvPr>
            <p:ph idx="1" type="body"/>
          </p:nvPr>
        </p:nvSpPr>
        <p:spPr>
          <a:xfrm>
            <a:off x="508000" y="1620450"/>
            <a:ext cx="3486600" cy="30383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lv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Laser Diode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635nm wavelength</a:t>
            </a:r>
          </a:p>
          <a:p>
            <a:pPr indent="-228600" lvl="1" marL="558800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Visible light for alignment</a:t>
            </a:r>
          </a:p>
          <a:p>
            <a:pPr lv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Mirror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95% reflection at chosen wavelength</a:t>
            </a:r>
          </a:p>
          <a:p>
            <a:pPr lv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Quadrant Cell Photodiode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  <a:buFont typeface="Trebuchet MS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1.19x1.19mm Area with 0.50mm Gap</a:t>
            </a:r>
          </a:p>
        </p:txBody>
      </p:sp>
      <p:graphicFrame>
        <p:nvGraphicFramePr>
          <p:cNvPr id="491" name="Shape 491"/>
          <p:cNvGraphicFramePr/>
          <p:nvPr/>
        </p:nvGraphicFramePr>
        <p:xfrm>
          <a:off x="3777825" y="11714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{639EFD1D-FB7B-481C-87EB-F51AEAF4BDC1}</a:tableStyleId>
              </a:tblPr>
              <a:tblGrid>
                <a:gridCol w="937650"/>
                <a:gridCol w="1464150"/>
                <a:gridCol w="1068025"/>
                <a:gridCol w="1553975"/>
              </a:tblGrid>
              <a:tr h="722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Supplier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Lightinthebox.com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Edmunds Optics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Mouser Electronics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</a:tr>
              <a:tr h="421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Part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2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Laser Diode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2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Mirror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2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Quad Cell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4020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Product ID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2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02187190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2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7F7F7"/>
                          </a:highlight>
                        </a:rPr>
                        <a:t>#46-618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2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718-QP5.8-6-TO5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557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Size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6mm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x 10mm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12.5mm Diam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9.2mm x 3.2mm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Cost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$4.99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$22.50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$44.54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>
            <p:ph type="title"/>
          </p:nvPr>
        </p:nvSpPr>
        <p:spPr>
          <a:xfrm>
            <a:off x="176475" y="437125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Salinity Components</a:t>
            </a:r>
          </a:p>
        </p:txBody>
      </p:sp>
      <p:pic>
        <p:nvPicPr>
          <p:cNvPr id="497" name="Shape 4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6500" y="1171299"/>
            <a:ext cx="2688075" cy="163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6499" y="3186225"/>
            <a:ext cx="3157474" cy="146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400" y="1427725"/>
            <a:ext cx="2349516" cy="31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rgbClr val="212D32"/>
              </a:buClr>
              <a:buSzPct val="25000"/>
              <a:buFont typeface="Arial"/>
              <a:buNone/>
            </a:pPr>
            <a:r>
              <a:rPr b="0" i="0" lang="en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Motivation</a:t>
            </a:r>
          </a:p>
        </p:txBody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507950" y="1116441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lvl="0" rtl="0"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CREOL team member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Living in Florida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Surrounded by water</a:t>
            </a:r>
          </a:p>
          <a:p>
            <a:pPr lv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Recreational use as well as commercial use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Boating, Fishing, Surfing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Surveying</a:t>
            </a: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descr="SurfrideBrandPage.jpg"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50" y="3896312"/>
            <a:ext cx="7381875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Salinity Sensor Configuration</a:t>
            </a:r>
          </a:p>
        </p:txBody>
      </p:sp>
      <p:pic>
        <p:nvPicPr>
          <p:cNvPr id="505" name="Shape 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774" y="1183475"/>
            <a:ext cx="2843399" cy="33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Microcontroller</a:t>
            </a:r>
          </a:p>
        </p:txBody>
      </p:sp>
      <p:pic>
        <p:nvPicPr>
          <p:cNvPr id="511" name="Shape 5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25" y="1269225"/>
            <a:ext cx="6781949" cy="288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2525" y="50650"/>
            <a:ext cx="2118924" cy="12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Microcontroller</a:t>
            </a:r>
          </a:p>
        </p:txBody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508000" y="1620450"/>
            <a:ext cx="22890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Atmel ATmega328</a:t>
            </a:r>
          </a:p>
          <a:p>
            <a:pPr indent="-228600" lvl="0" marL="457200" rtl="0">
              <a:lnSpc>
                <a:spcPct val="100000"/>
              </a:lnSpc>
              <a:spcBef>
                <a:spcPts val="800"/>
              </a:spcBef>
              <a:buClr>
                <a:srgbClr val="00FFFF"/>
              </a:buClr>
            </a:pPr>
            <a:r>
              <a:rPr lang="en"/>
              <a:t>Used in Arduino UNO Boards</a:t>
            </a:r>
          </a:p>
          <a:p>
            <a:pPr indent="-228600" lvl="0" marL="457200" rtl="0">
              <a:lnSpc>
                <a:spcPct val="100000"/>
              </a:lnSpc>
              <a:spcBef>
                <a:spcPts val="800"/>
              </a:spcBef>
              <a:buClr>
                <a:srgbClr val="00FFFF"/>
              </a:buClr>
            </a:pPr>
            <a:r>
              <a:rPr lang="en"/>
              <a:t>23 I/O Pins </a:t>
            </a:r>
          </a:p>
          <a:p>
            <a:pPr indent="-228600" lvl="0" marL="457200" rtl="0">
              <a:lnSpc>
                <a:spcPct val="100000"/>
              </a:lnSpc>
              <a:spcBef>
                <a:spcPts val="800"/>
              </a:spcBef>
              <a:buClr>
                <a:srgbClr val="00FFFF"/>
              </a:buClr>
            </a:pPr>
            <a:r>
              <a:rPr lang="en"/>
              <a:t>Low-Power uC</a:t>
            </a:r>
          </a:p>
          <a:p>
            <a:pPr indent="-228600" lvl="0" marL="457200" rtl="0">
              <a:lnSpc>
                <a:spcPct val="100000"/>
              </a:lnSpc>
              <a:spcBef>
                <a:spcPts val="800"/>
              </a:spcBef>
              <a:buClr>
                <a:srgbClr val="00FFFF"/>
              </a:buClr>
            </a:pPr>
            <a:r>
              <a:rPr lang="en"/>
              <a:t>3 Timers (Interrupts)</a:t>
            </a:r>
          </a:p>
          <a:p>
            <a:pPr indent="-228600" lvl="0" marL="457200" rtl="0">
              <a:lnSpc>
                <a:spcPct val="100000"/>
              </a:lnSpc>
              <a:spcBef>
                <a:spcPts val="800"/>
              </a:spcBef>
              <a:buClr>
                <a:srgbClr val="00FFFF"/>
              </a:buClr>
            </a:pPr>
            <a:r>
              <a:rPr lang="en"/>
              <a:t>SPI and I2C capable</a:t>
            </a:r>
          </a:p>
          <a:p>
            <a:pPr indent="-228600" lvl="0" marL="457200" rtl="0">
              <a:lnSpc>
                <a:spcPct val="100000"/>
              </a:lnSpc>
              <a:spcBef>
                <a:spcPts val="800"/>
              </a:spcBef>
              <a:buClr>
                <a:srgbClr val="00FFFF"/>
              </a:buClr>
            </a:pPr>
            <a:r>
              <a:rPr lang="en"/>
              <a:t>Ease of use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60350" lvl="0" marL="254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60350" lvl="0" marL="254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9" name="Shape 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20128">
            <a:off x="4052912" y="362750"/>
            <a:ext cx="2288999" cy="228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1375" y="2380050"/>
            <a:ext cx="3945924" cy="236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Software Development</a:t>
            </a:r>
          </a:p>
        </p:txBody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508000" y="1341850"/>
            <a:ext cx="4182300" cy="3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lang="en"/>
              <a:t>Arduino IDE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Programming Microcontroller in C.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Arduino Libraries.</a:t>
            </a:r>
          </a:p>
          <a:p>
            <a:pPr lvl="2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Adafruit and Dallas-Temperature.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Runs on Windows and MAC OS.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Open Source.</a:t>
            </a:r>
          </a:p>
          <a:p>
            <a:pPr indent="0" lvl="0" marL="45720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lang="en"/>
              <a:t>Android Studio IDE.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Android Official Development Environment.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Programming Mobile App in Java .</a:t>
            </a:r>
          </a:p>
          <a:p>
            <a:pPr lvl="1" marR="0" rtl="0" algn="l">
              <a:spcBef>
                <a:spcPts val="800"/>
              </a:spcBef>
              <a:spcAft>
                <a:spcPts val="0"/>
              </a:spcAft>
              <a:buSzPct val="91666"/>
            </a:pPr>
            <a:r>
              <a:rPr lang="en"/>
              <a:t>XML for Android GUI.</a:t>
            </a:r>
          </a:p>
        </p:txBody>
      </p:sp>
      <p:pic>
        <p:nvPicPr>
          <p:cNvPr id="527" name="Shape 5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575" y="1341837"/>
            <a:ext cx="160020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8300" y="3066700"/>
            <a:ext cx="1566250" cy="15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Shape 5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1150" y="1341853"/>
            <a:ext cx="1480477" cy="16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613175" y="753025"/>
            <a:ext cx="61965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5" name="Shape 535"/>
          <p:cNvSpPr txBox="1"/>
          <p:nvPr/>
        </p:nvSpPr>
        <p:spPr>
          <a:xfrm>
            <a:off x="403425" y="199000"/>
            <a:ext cx="29547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Microcontroller FlowChart</a:t>
            </a:r>
          </a:p>
        </p:txBody>
      </p:sp>
      <p:pic>
        <p:nvPicPr>
          <p:cNvPr descr="Screen Shot 2016-11-28 at 9.42.07 AM.png" id="536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262" y="1275000"/>
            <a:ext cx="4096324" cy="359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Shape 5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499" y="341650"/>
            <a:ext cx="5372825" cy="419877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>
            <p:ph type="title"/>
          </p:nvPr>
        </p:nvSpPr>
        <p:spPr>
          <a:xfrm>
            <a:off x="507999" y="457200"/>
            <a:ext cx="33111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User Interface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/>
          <p:nvPr>
            <p:ph type="title"/>
          </p:nvPr>
        </p:nvSpPr>
        <p:spPr>
          <a:xfrm>
            <a:off x="143875" y="372025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Wireless Communication</a:t>
            </a:r>
          </a:p>
        </p:txBody>
      </p:sp>
      <p:pic>
        <p:nvPicPr>
          <p:cNvPr id="548" name="Shape 5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973" y="1362623"/>
            <a:ext cx="6843874" cy="284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8875" y="168550"/>
            <a:ext cx="2112599" cy="11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Wireless</a:t>
            </a:r>
          </a:p>
        </p:txBody>
      </p:sp>
      <p:sp>
        <p:nvSpPr>
          <p:cNvPr id="555" name="Shape 555"/>
          <p:cNvSpPr txBox="1"/>
          <p:nvPr>
            <p:ph idx="1" type="body"/>
          </p:nvPr>
        </p:nvSpPr>
        <p:spPr>
          <a:xfrm>
            <a:off x="557175" y="1564254"/>
            <a:ext cx="3311100" cy="25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SzPct val="100000"/>
            </a:pPr>
            <a:r>
              <a:rPr b="1" i="0" lang="en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HC</a:t>
            </a:r>
            <a:r>
              <a:rPr b="1" lang="en" sz="1600"/>
              <a:t>-06 Bluetooth Module</a:t>
            </a:r>
          </a:p>
          <a:p>
            <a:pPr indent="-317500" lvl="1" marL="914400" rtl="0">
              <a:spcBef>
                <a:spcPts val="0"/>
              </a:spcBef>
              <a:buSzPct val="100000"/>
            </a:pPr>
            <a:r>
              <a:rPr lang="en" sz="1400"/>
              <a:t>Inexpensive.</a:t>
            </a:r>
          </a:p>
          <a:p>
            <a:pPr indent="-317500" lvl="1" marL="914400" rtl="0">
              <a:spcBef>
                <a:spcPts val="0"/>
              </a:spcBef>
              <a:buSzPct val="100000"/>
            </a:pPr>
            <a:r>
              <a:rPr lang="en" sz="1400"/>
              <a:t>Ease of Use.</a:t>
            </a:r>
          </a:p>
          <a:p>
            <a:pPr indent="-317500" lvl="1" marL="914400" rtl="0">
              <a:spcBef>
                <a:spcPts val="0"/>
              </a:spcBef>
              <a:buSzPct val="100000"/>
            </a:pPr>
            <a:r>
              <a:rPr lang="en" sz="1400"/>
              <a:t>Master and Slave Mode.</a:t>
            </a:r>
          </a:p>
          <a:p>
            <a:pPr indent="-317500" lvl="1" marL="914400" rtl="0">
              <a:spcBef>
                <a:spcPts val="0"/>
              </a:spcBef>
              <a:buSzPct val="100000"/>
            </a:pPr>
            <a:r>
              <a:rPr lang="en" sz="1400"/>
              <a:t>Low-Power Consumption.</a:t>
            </a:r>
          </a:p>
          <a:p>
            <a:pPr indent="-317500" lvl="1" marL="914400" rtl="0">
              <a:spcBef>
                <a:spcPts val="0"/>
              </a:spcBef>
              <a:buSzPct val="100000"/>
            </a:pPr>
            <a:r>
              <a:rPr lang="en" sz="1400"/>
              <a:t>Range up to 30ft</a:t>
            </a:r>
          </a:p>
          <a:p>
            <a:pPr indent="-317500" lvl="2" marL="1371600" rtl="0">
              <a:spcBef>
                <a:spcPts val="0"/>
              </a:spcBef>
              <a:buSzPct val="100000"/>
            </a:pPr>
            <a:r>
              <a:rPr lang="en" sz="1400"/>
              <a:t>Perfect for in the field research.</a:t>
            </a:r>
          </a:p>
        </p:txBody>
      </p:sp>
      <p:pic>
        <p:nvPicPr>
          <p:cNvPr id="556" name="Shape 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7563" y="580774"/>
            <a:ext cx="1860711" cy="18417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7" name="Shape 557"/>
          <p:cNvGraphicFramePr/>
          <p:nvPr/>
        </p:nvGraphicFramePr>
        <p:xfrm>
          <a:off x="4035062" y="2616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{639EFD1D-FB7B-481C-87EB-F51AEAF4BDC1}</a:tableStyleId>
              </a:tblPr>
              <a:tblGrid>
                <a:gridCol w="1487200"/>
                <a:gridCol w="14985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Supplier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Ebay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Size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0.6</a:t>
                      </a:r>
                      <a:r>
                        <a:rPr lang="en" sz="1100"/>
                        <a:t>” x 1.7”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Vcc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3.3-5</a:t>
                      </a:r>
                      <a:r>
                        <a:rPr lang="en" sz="1100"/>
                        <a:t> V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I/O pins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4 (Vcc, Gnd, Tx, Rx)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Cost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$4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/>
          <p:nvPr>
            <p:ph type="title"/>
          </p:nvPr>
        </p:nvSpPr>
        <p:spPr>
          <a:xfrm>
            <a:off x="288750" y="1654000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Printed Circuit Board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Schematic</a:t>
            </a:r>
          </a:p>
        </p:txBody>
      </p:sp>
      <p:sp>
        <p:nvSpPr>
          <p:cNvPr id="568" name="Shape 568"/>
          <p:cNvSpPr txBox="1"/>
          <p:nvPr>
            <p:ph idx="1" type="body"/>
          </p:nvPr>
        </p:nvSpPr>
        <p:spPr>
          <a:xfrm>
            <a:off x="508000" y="1620441"/>
            <a:ext cx="6447600" cy="291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indent="-317500" lvl="0" marL="457200" rtl="0">
              <a:spcBef>
                <a:spcPts val="0"/>
              </a:spcBef>
              <a:buSzPct val="100000"/>
              <a:buFont typeface="Trebuchet MS"/>
            </a:pPr>
            <a:r>
              <a:rPr lang="en">
                <a:solidFill>
                  <a:srgbClr val="000000"/>
                </a:solidFill>
              </a:rPr>
              <a:t>EAGLE</a:t>
            </a:r>
          </a:p>
          <a:p>
            <a:pPr indent="-317500" lvl="0" marL="457200" rtl="0">
              <a:spcBef>
                <a:spcPts val="800"/>
              </a:spcBef>
              <a:buSzPct val="100000"/>
            </a:pPr>
            <a:r>
              <a:rPr lang="en"/>
              <a:t>ATmega328</a:t>
            </a:r>
          </a:p>
          <a:p>
            <a:pPr indent="-317500" lvl="0" marL="457200" rtl="0">
              <a:spcBef>
                <a:spcPts val="800"/>
              </a:spcBef>
              <a:buSzPct val="100000"/>
            </a:pPr>
            <a:r>
              <a:rPr lang="en"/>
              <a:t>Headers for Sensors</a:t>
            </a:r>
          </a:p>
          <a:p>
            <a:pPr indent="-317500" lvl="0" marL="457200" rtl="0">
              <a:spcBef>
                <a:spcPts val="800"/>
              </a:spcBef>
              <a:buSzPct val="100000"/>
            </a:pPr>
            <a:r>
              <a:rPr lang="en"/>
              <a:t>LED’s for power and</a:t>
            </a:r>
          </a:p>
          <a:p>
            <a:pPr indent="0" lvl="0" marL="0" rtl="0">
              <a:spcBef>
                <a:spcPts val="800"/>
              </a:spcBef>
              <a:buNone/>
            </a:pPr>
            <a:r>
              <a:rPr lang="en"/>
              <a:t> Wireless connection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69" name="Shape 5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1849" y="514024"/>
            <a:ext cx="5130849" cy="42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Goals and Objectives</a:t>
            </a:r>
          </a:p>
        </p:txBody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508000" y="1213074"/>
            <a:ext cx="6447600" cy="3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Goal</a:t>
            </a: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Design a small scale, cost efficient data buoy that can be monitored through a mobile app with ease of operation</a:t>
            </a:r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Functionality of the data buoy system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S</a:t>
            </a: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urround</a:t>
            </a:r>
            <a:r>
              <a:rPr lang="en"/>
              <a:t>ing a</a:t>
            </a: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ir and </a:t>
            </a:r>
            <a:r>
              <a:rPr lang="en"/>
              <a:t>w</a:t>
            </a: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ater tem</a:t>
            </a:r>
            <a:r>
              <a:rPr lang="en"/>
              <a:t>peratures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Wind </a:t>
            </a:r>
            <a:r>
              <a:rPr lang="en"/>
              <a:t>Speed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Salinity </a:t>
            </a:r>
            <a:r>
              <a:rPr lang="en"/>
              <a:t>D</a:t>
            </a: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etection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lang="en"/>
              <a:t>Realtime 3D Movement View 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Solar</a:t>
            </a:r>
            <a:r>
              <a:rPr lang="en"/>
              <a:t> Power Charging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Mobile </a:t>
            </a:r>
            <a:r>
              <a:rPr lang="en"/>
              <a:t>a</a:t>
            </a: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pplication for easy user interface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3F3F3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Eagle Board</a:t>
            </a:r>
          </a:p>
        </p:txBody>
      </p:sp>
      <p:sp>
        <p:nvSpPr>
          <p:cNvPr id="575" name="Shape 575"/>
          <p:cNvSpPr txBox="1"/>
          <p:nvPr>
            <p:ph idx="1" type="body"/>
          </p:nvPr>
        </p:nvSpPr>
        <p:spPr>
          <a:xfrm>
            <a:off x="508000" y="1620441"/>
            <a:ext cx="6447600" cy="291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Second Revision</a:t>
            </a:r>
          </a:p>
          <a:p>
            <a:pPr indent="-228600" lvl="0" marL="457200" rtl="0">
              <a:spcBef>
                <a:spcPts val="800"/>
              </a:spcBef>
            </a:pPr>
            <a:r>
              <a:rPr lang="en"/>
              <a:t>5.2 cm x 7.3 cm</a:t>
            </a:r>
          </a:p>
          <a:p>
            <a:pPr indent="-228600" lvl="0" marL="457200" rtl="0">
              <a:spcBef>
                <a:spcPts val="800"/>
              </a:spcBef>
            </a:pPr>
            <a:r>
              <a:rPr lang="en"/>
              <a:t>Few vias</a:t>
            </a:r>
          </a:p>
          <a:p>
            <a:pPr indent="-228600" lvl="0" marL="457200" rtl="0">
              <a:spcBef>
                <a:spcPts val="800"/>
              </a:spcBef>
            </a:pPr>
            <a:r>
              <a:rPr lang="en"/>
              <a:t>Ordered from Elecrow</a:t>
            </a:r>
          </a:p>
          <a:p>
            <a:pPr indent="-228600" lvl="1" marL="914400" rtl="0">
              <a:spcBef>
                <a:spcPts val="800"/>
              </a:spcBef>
            </a:pPr>
            <a:r>
              <a:rPr lang="en"/>
              <a:t>10 5x10cm for $11</a:t>
            </a:r>
          </a:p>
          <a:p>
            <a:pPr indent="-228600" lvl="1" marL="914400" rtl="0">
              <a:spcBef>
                <a:spcPts val="800"/>
              </a:spcBef>
            </a:pPr>
            <a:r>
              <a:rPr lang="en"/>
              <a:t>Fast Shipping</a:t>
            </a:r>
          </a:p>
          <a:p>
            <a:pPr indent="0" lvl="0" marL="0">
              <a:spcBef>
                <a:spcPts val="80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6" name="Shape 5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1501" y="360400"/>
            <a:ext cx="3441850" cy="44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Buoy </a:t>
            </a: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Housing</a:t>
            </a:r>
          </a:p>
        </p:txBody>
      </p:sp>
      <p:sp>
        <p:nvSpPr>
          <p:cNvPr id="582" name="Shape 582"/>
          <p:cNvSpPr txBox="1"/>
          <p:nvPr>
            <p:ph idx="1" type="body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Oil disposal container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Wal Mart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Water tight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lang="en"/>
              <a:t>Durable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lang="en"/>
              <a:t>Small Design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lang="en"/>
              <a:t>Large enough to house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all components</a:t>
            </a:r>
          </a:p>
        </p:txBody>
      </p:sp>
      <p:pic>
        <p:nvPicPr>
          <p:cNvPr id="583" name="Shape 5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175" y="619902"/>
            <a:ext cx="4350074" cy="276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Prototyping</a:t>
            </a:r>
          </a:p>
        </p:txBody>
      </p:sp>
      <p:pic>
        <p:nvPicPr>
          <p:cNvPr descr="Screen Shot 2016-09-28 at 7.32.36 PM.png" id="589" name="Shape 5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850" y="1194800"/>
            <a:ext cx="3770524" cy="30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Shape 5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375" y="1192225"/>
            <a:ext cx="2084988" cy="30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/>
          <p:nvPr>
            <p:ph type="title"/>
          </p:nvPr>
        </p:nvSpPr>
        <p:spPr>
          <a:xfrm>
            <a:off x="169575" y="241050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Breadboard Overview</a:t>
            </a:r>
          </a:p>
        </p:txBody>
      </p:sp>
      <p:pic>
        <p:nvPicPr>
          <p:cNvPr descr="20160928_093633.jpg" id="596" name="Shape 596"/>
          <p:cNvPicPr preferRelativeResize="0"/>
          <p:nvPr/>
        </p:nvPicPr>
        <p:blipFill rotWithShape="1">
          <a:blip r:embed="rId3">
            <a:alphaModFix/>
          </a:blip>
          <a:srcRect b="0" l="5356" r="0" t="0"/>
          <a:stretch/>
        </p:blipFill>
        <p:spPr>
          <a:xfrm>
            <a:off x="1452876" y="1854574"/>
            <a:ext cx="4072827" cy="242062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Shape 597"/>
          <p:cNvSpPr/>
          <p:nvPr/>
        </p:nvSpPr>
        <p:spPr>
          <a:xfrm>
            <a:off x="2457800" y="2027100"/>
            <a:ext cx="723000" cy="804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8" name="Shape 598"/>
          <p:cNvSpPr/>
          <p:nvPr/>
        </p:nvSpPr>
        <p:spPr>
          <a:xfrm>
            <a:off x="3465537" y="2253000"/>
            <a:ext cx="994500" cy="529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9" name="Shape 599"/>
          <p:cNvSpPr/>
          <p:nvPr/>
        </p:nvSpPr>
        <p:spPr>
          <a:xfrm>
            <a:off x="4392075" y="2479075"/>
            <a:ext cx="723000" cy="949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2855700" y="3121000"/>
            <a:ext cx="723000" cy="949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1689625" y="3121000"/>
            <a:ext cx="1066500" cy="1103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02" name="Shape 602"/>
          <p:cNvCxnSpPr>
            <a:endCxn id="597" idx="0"/>
          </p:cNvCxnSpPr>
          <p:nvPr/>
        </p:nvCxnSpPr>
        <p:spPr>
          <a:xfrm>
            <a:off x="2819300" y="1457700"/>
            <a:ext cx="0" cy="569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03" name="Shape 603"/>
          <p:cNvCxnSpPr>
            <a:endCxn id="598" idx="0"/>
          </p:cNvCxnSpPr>
          <p:nvPr/>
        </p:nvCxnSpPr>
        <p:spPr>
          <a:xfrm flipH="1">
            <a:off x="3962787" y="1419300"/>
            <a:ext cx="4800" cy="833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04" name="Shape 604"/>
          <p:cNvCxnSpPr/>
          <p:nvPr/>
        </p:nvCxnSpPr>
        <p:spPr>
          <a:xfrm>
            <a:off x="4744775" y="1439550"/>
            <a:ext cx="8700" cy="1039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05" name="Shape 605"/>
          <p:cNvCxnSpPr/>
          <p:nvPr/>
        </p:nvCxnSpPr>
        <p:spPr>
          <a:xfrm rot="10800000">
            <a:off x="2222800" y="4224000"/>
            <a:ext cx="9000" cy="406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06" name="Shape 606"/>
          <p:cNvCxnSpPr/>
          <p:nvPr/>
        </p:nvCxnSpPr>
        <p:spPr>
          <a:xfrm rot="10800000">
            <a:off x="3217200" y="4070200"/>
            <a:ext cx="0" cy="569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07" name="Shape 607"/>
          <p:cNvSpPr txBox="1"/>
          <p:nvPr/>
        </p:nvSpPr>
        <p:spPr>
          <a:xfrm>
            <a:off x="2213600" y="944500"/>
            <a:ext cx="12114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Accelerometer</a:t>
            </a:r>
          </a:p>
        </p:txBody>
      </p:sp>
      <p:sp>
        <p:nvSpPr>
          <p:cNvPr id="608" name="Shape 608"/>
          <p:cNvSpPr txBox="1"/>
          <p:nvPr/>
        </p:nvSpPr>
        <p:spPr>
          <a:xfrm rot="902">
            <a:off x="3329624" y="883150"/>
            <a:ext cx="11439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/>
              <a:t>MCU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ATmega328p</a:t>
            </a:r>
          </a:p>
        </p:txBody>
      </p:sp>
      <p:sp>
        <p:nvSpPr>
          <p:cNvPr id="609" name="Shape 609"/>
          <p:cNvSpPr txBox="1"/>
          <p:nvPr/>
        </p:nvSpPr>
        <p:spPr>
          <a:xfrm rot="1016">
            <a:off x="4245824" y="869650"/>
            <a:ext cx="10155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/>
              <a:t>Wireless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HC-06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1508950" y="4602750"/>
            <a:ext cx="14367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/>
              <a:t>LiPo Battery Charger</a:t>
            </a:r>
          </a:p>
        </p:txBody>
      </p:sp>
      <p:sp>
        <p:nvSpPr>
          <p:cNvPr id="611" name="Shape 611"/>
          <p:cNvSpPr txBox="1"/>
          <p:nvPr/>
        </p:nvSpPr>
        <p:spPr>
          <a:xfrm>
            <a:off x="2760750" y="4602750"/>
            <a:ext cx="912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/>
              <a:t>Buck Converter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/>
          <p:nvPr>
            <p:ph type="title"/>
          </p:nvPr>
        </p:nvSpPr>
        <p:spPr>
          <a:xfrm>
            <a:off x="424725" y="207645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Administrative Content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>
            <p:ph type="title"/>
          </p:nvPr>
        </p:nvSpPr>
        <p:spPr>
          <a:xfrm>
            <a:off x="524925" y="431825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Distribution</a:t>
            </a:r>
          </a:p>
        </p:txBody>
      </p:sp>
      <p:pic>
        <p:nvPicPr>
          <p:cNvPr descr="Screen Shot 2016-09-28 at 5.50.09 PM.png" id="622" name="Shape 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75" y="1625827"/>
            <a:ext cx="6880101" cy="15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Financing</a:t>
            </a:r>
          </a:p>
        </p:txBody>
      </p:sp>
      <p:sp>
        <p:nvSpPr>
          <p:cNvPr id="628" name="Shape 628"/>
          <p:cNvSpPr txBox="1"/>
          <p:nvPr>
            <p:ph idx="1" type="body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b="0" i="0" lang="en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Self Financed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</a:pPr>
            <a:r>
              <a:rPr lang="en"/>
              <a:t>Initial budget of $100 per team member</a:t>
            </a:r>
          </a:p>
          <a:p>
            <a:pPr indent="-26035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Using as much personal inventory as possible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/>
          <p:nvPr>
            <p:ph type="title"/>
          </p:nvPr>
        </p:nvSpPr>
        <p:spPr>
          <a:xfrm>
            <a:off x="597350" y="349875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Budget</a:t>
            </a:r>
          </a:p>
        </p:txBody>
      </p:sp>
      <p:pic>
        <p:nvPicPr>
          <p:cNvPr descr="Screen Shot 2016-11-27 at 5.17.20 PM.png" id="634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439" y="849325"/>
            <a:ext cx="4097425" cy="4079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Future Development</a:t>
            </a:r>
          </a:p>
        </p:txBody>
      </p:sp>
      <p:pic>
        <p:nvPicPr>
          <p:cNvPr descr="top Corner view.PNG" id="640" name="Shape 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00" y="1447795"/>
            <a:ext cx="2443499" cy="210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corner view.PNG" id="641" name="Shape 6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4448" y="1189486"/>
            <a:ext cx="2798149" cy="2764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DE_VIEW.PNG" id="642" name="Shape 6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3550" y="1400343"/>
            <a:ext cx="2798150" cy="2404494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Shape 643"/>
          <p:cNvSpPr txBox="1"/>
          <p:nvPr/>
        </p:nvSpPr>
        <p:spPr>
          <a:xfrm>
            <a:off x="807275" y="4010875"/>
            <a:ext cx="5217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Adding a counter-balance for use in rougher waters.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800"/>
              <a:t>*Drawn using Solid Edge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 txBox="1"/>
          <p:nvPr>
            <p:ph type="title"/>
          </p:nvPr>
        </p:nvSpPr>
        <p:spPr>
          <a:xfrm>
            <a:off x="276500" y="771275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Issues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>
            <p:ph type="title"/>
          </p:nvPr>
        </p:nvSpPr>
        <p:spPr>
          <a:xfrm>
            <a:off x="508397" y="339878"/>
            <a:ext cx="7886699" cy="57452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Specifications</a:t>
            </a:r>
          </a:p>
        </p:txBody>
      </p:sp>
      <p:graphicFrame>
        <p:nvGraphicFramePr>
          <p:cNvPr id="356" name="Shape 356"/>
          <p:cNvGraphicFramePr/>
          <p:nvPr/>
        </p:nvGraphicFramePr>
        <p:xfrm>
          <a:off x="385622" y="106169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{BC3D25FA-83FF-4738-8B68-05A516EC4A5E}</a:tableStyleId>
              </a:tblPr>
              <a:tblGrid>
                <a:gridCol w="2286225"/>
                <a:gridCol w="2011900"/>
                <a:gridCol w="2149075"/>
              </a:tblGrid>
              <a:tr h="340000">
                <a:tc gridSpan="3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u="none" cap="none" strike="noStrike"/>
                        <a:t>Buoy Specifications</a:t>
                      </a:r>
                    </a:p>
                  </a:txBody>
                  <a:tcPr marT="34300" marB="34300" marR="56075" marL="56075"/>
                </a:tc>
                <a:tc hMerge="1"/>
                <a:tc hMerge="1"/>
              </a:tr>
              <a:tr h="278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b="1" lang="en" sz="1400" u="none" cap="none" strike="noStrike"/>
                        <a:t>Component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 u="none" cap="none" strike="noStrike"/>
                        <a:t>Parameter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Specification</a:t>
                      </a:r>
                    </a:p>
                  </a:txBody>
                  <a:tcPr marT="34300" marB="34300" marR="56075" marL="56075"/>
                </a:tc>
              </a:tr>
              <a:tr h="278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" sz="1400"/>
                        <a:t>Housing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Dimension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&lt;20”Lx20”Wx20”H</a:t>
                      </a:r>
                    </a:p>
                  </a:txBody>
                  <a:tcPr marT="34300" marB="34300" marR="56075" marL="56075"/>
                </a:tc>
              </a:tr>
              <a:tr h="278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" sz="1400"/>
                        <a:t>Wireless</a:t>
                      </a:r>
                      <a:r>
                        <a:rPr lang="en" sz="1400"/>
                        <a:t> Communication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Range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/>
                        <a:t>≥</a:t>
                      </a:r>
                      <a:r>
                        <a:rPr lang="en" sz="1400"/>
                        <a:t>20</a:t>
                      </a:r>
                      <a:r>
                        <a:rPr lang="en" sz="1400"/>
                        <a:t> ft</a:t>
                      </a:r>
                    </a:p>
                  </a:txBody>
                  <a:tcPr marT="34300" marB="34300" marR="56075" marL="56075"/>
                </a:tc>
              </a:tr>
              <a:tr h="278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56075" marL="56075"/>
                </a:tc>
              </a:tr>
              <a:tr h="278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Sensor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Range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Accuracy</a:t>
                      </a:r>
                    </a:p>
                  </a:txBody>
                  <a:tcPr marT="34300" marB="34300" marR="56075" marL="56075"/>
                </a:tc>
              </a:tr>
              <a:tr h="278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Wind Speed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up to </a:t>
                      </a:r>
                      <a:r>
                        <a:rPr lang="en"/>
                        <a:t>60 mph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±</a:t>
                      </a:r>
                      <a:r>
                        <a:rPr lang="en"/>
                        <a:t>1</a:t>
                      </a:r>
                      <a:r>
                        <a:rPr lang="en" sz="1400"/>
                        <a:t> m</a:t>
                      </a:r>
                      <a:r>
                        <a:rPr lang="en"/>
                        <a:t>ph</a:t>
                      </a:r>
                    </a:p>
                  </a:txBody>
                  <a:tcPr marT="34300" marB="34300" marR="56075" marL="56075"/>
                </a:tc>
              </a:tr>
              <a:tr h="278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Water and Air Temperature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up to </a:t>
                      </a:r>
                      <a:r>
                        <a:rPr lang="en"/>
                        <a:t>120</a:t>
                      </a:r>
                      <a:r>
                        <a:rPr lang="en" sz="1400"/>
                        <a:t>°</a:t>
                      </a:r>
                      <a:r>
                        <a:rPr lang="en"/>
                        <a:t>F</a:t>
                      </a:r>
                    </a:p>
                  </a:txBody>
                  <a:tcPr marT="34300" marB="34300" marR="56075" marL="5607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±</a:t>
                      </a:r>
                      <a:r>
                        <a:rPr lang="en"/>
                        <a:t>1</a:t>
                      </a:r>
                      <a:r>
                        <a:rPr lang="en" sz="1400"/>
                        <a:t>°</a:t>
                      </a:r>
                      <a:r>
                        <a:rPr lang="en"/>
                        <a:t>F</a:t>
                      </a:r>
                    </a:p>
                  </a:txBody>
                  <a:tcPr marT="34300" marB="34300" marR="56075" marL="56075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/>
          <p:nvPr>
            <p:ph type="title"/>
          </p:nvPr>
        </p:nvSpPr>
        <p:spPr>
          <a:xfrm>
            <a:off x="2073050" y="1853050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Questions?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127450" y="514125"/>
            <a:ext cx="7886700" cy="5285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Overall Block Diagram</a:t>
            </a:r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50" y="1607249"/>
            <a:ext cx="6920125" cy="291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8725" y="232923"/>
            <a:ext cx="2343925" cy="137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</p:spPr>
        <p:txBody>
          <a:bodyPr anchorCtr="0" anchor="t" bIns="68575" lIns="68575" rIns="68575" tIns="685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Power System</a:t>
            </a:r>
          </a:p>
        </p:txBody>
      </p:sp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25" y="1552000"/>
            <a:ext cx="6447599" cy="27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2775" y="166100"/>
            <a:ext cx="2278624" cy="12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508000" y="457200"/>
            <a:ext cx="64476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Power System</a:t>
            </a:r>
          </a:p>
        </p:txBody>
      </p:sp>
      <p:pic>
        <p:nvPicPr>
          <p:cNvPr descr="Untitled Diagram-2.png" id="376" name="Shape 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11275"/>
            <a:ext cx="4972050" cy="28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Solar Panel</a:t>
            </a:r>
          </a:p>
        </p:txBody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Adafruit Solar Panel</a:t>
            </a:r>
          </a:p>
          <a:p>
            <a:pPr indent="-317500" lvl="0" marL="457200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6V output at 330mA</a:t>
            </a:r>
          </a:p>
          <a:p>
            <a:pPr indent="-317500" lvl="0" marL="457200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2W</a:t>
            </a:r>
          </a:p>
          <a:p>
            <a:pPr indent="-317500" lvl="0" marL="457200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Durable and lightweight (90g)</a:t>
            </a:r>
          </a:p>
          <a:p>
            <a:pPr indent="-317500" lvl="0" marL="457200" marR="0" rtl="0" algn="l">
              <a:spcBef>
                <a:spcPts val="800"/>
              </a:spcBef>
              <a:spcAft>
                <a:spcPts val="0"/>
              </a:spcAft>
              <a:buSzPct val="100000"/>
            </a:pPr>
            <a:r>
              <a:rPr lang="en"/>
              <a:t>Waterproof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descr="Screen Shot 2016-09-28 at 3.10.47 PM.png" id="383" name="Shape 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0300" y="457200"/>
            <a:ext cx="2782650" cy="22390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4" name="Shape 384"/>
          <p:cNvGraphicFramePr/>
          <p:nvPr/>
        </p:nvGraphicFramePr>
        <p:xfrm>
          <a:off x="3830600" y="2921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{639EFD1D-FB7B-481C-87EB-F51AEAF4BDC1}</a:tableStyleId>
              </a:tblPr>
              <a:tblGrid>
                <a:gridCol w="1301025"/>
                <a:gridCol w="13010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Supplier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Adafruit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Product ID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200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Size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4.4” x 5.4”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Cost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$29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Battery</a:t>
            </a:r>
          </a:p>
        </p:txBody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Li</a:t>
            </a:r>
            <a:r>
              <a:rPr b="1" lang="en" sz="1600"/>
              <a:t>thium Polymer Battery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3.7V nominal voltage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1200mAh nominal capacity</a:t>
            </a:r>
          </a:p>
          <a:p>
            <a:pPr indent="-279400" lvl="0" marL="254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</a:pPr>
            <a:r>
              <a:rPr lang="en"/>
              <a:t>Lightweight (22g)</a:t>
            </a:r>
          </a:p>
        </p:txBody>
      </p:sp>
      <p:pic>
        <p:nvPicPr>
          <p:cNvPr descr="Screen Shot 2016-09-28 at 3.12.51 PM.png"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7121" y="834250"/>
            <a:ext cx="2705526" cy="1744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2" name="Shape 392"/>
          <p:cNvGraphicFramePr/>
          <p:nvPr/>
        </p:nvGraphicFramePr>
        <p:xfrm>
          <a:off x="3830600" y="2921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{639EFD1D-FB7B-481C-87EB-F51AEAF4BDC1}</a:tableStyleId>
              </a:tblPr>
              <a:tblGrid>
                <a:gridCol w="1301025"/>
                <a:gridCol w="13010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Supplier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Adafruit</a:t>
                      </a:r>
                    </a:p>
                  </a:txBody>
                  <a:tcPr marT="91425" marB="91425" marR="91425" marL="91425"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Product ID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258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Size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1.3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” x 2.4”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Cost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$9.95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roplet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