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6" r:id="rId12"/>
    <p:sldId id="262" r:id="rId13"/>
    <p:sldId id="264" r:id="rId14"/>
    <p:sldId id="265" r:id="rId15"/>
    <p:sldId id="258" r:id="rId16"/>
    <p:sldId id="257" r:id="rId17"/>
    <p:sldId id="259" r:id="rId18"/>
    <p:sldId id="263" r:id="rId19"/>
    <p:sldId id="260" r:id="rId20"/>
    <p:sldId id="261" r:id="rId21"/>
    <p:sldId id="300" r:id="rId22"/>
    <p:sldId id="302" r:id="rId23"/>
    <p:sldId id="303" r:id="rId24"/>
    <p:sldId id="267" r:id="rId25"/>
    <p:sldId id="268" r:id="rId26"/>
    <p:sldId id="304" r:id="rId27"/>
    <p:sldId id="270" r:id="rId28"/>
    <p:sldId id="293" r:id="rId29"/>
    <p:sldId id="286" r:id="rId30"/>
    <p:sldId id="287" r:id="rId31"/>
    <p:sldId id="288" r:id="rId32"/>
    <p:sldId id="289" r:id="rId33"/>
    <p:sldId id="290" r:id="rId34"/>
    <p:sldId id="294" r:id="rId35"/>
    <p:sldId id="291" r:id="rId36"/>
    <p:sldId id="292" r:id="rId37"/>
    <p:sldId id="295" r:id="rId38"/>
    <p:sldId id="274" r:id="rId39"/>
    <p:sldId id="27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iervo\Documents\UCF\Senior%20Design%20I\project%20Progress%20bar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hPercent val="60"/>
      <c:rotY val="40"/>
      <c:depthPercent val="17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94839049845505E-2"/>
          <c:y val="9.3825043456126911E-2"/>
          <c:w val="0.73486395722273845"/>
          <c:h val="0.86609316792165258"/>
        </c:manualLayout>
      </c:layout>
      <c:bar3DChart>
        <c:barDir val="col"/>
        <c:grouping val="clustered"/>
        <c:varyColors val="0"/>
        <c:ser>
          <c:idx val="0"/>
          <c:order val="0"/>
          <c:tx>
            <c:v>Research</c:v>
          </c:tx>
          <c:invertIfNegative val="0"/>
          <c:val>
            <c:numRef>
              <c:f>Sheet1!$D$5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</c:ser>
        <c:ser>
          <c:idx val="1"/>
          <c:order val="1"/>
          <c:tx>
            <c:v>Parts Acquisition</c:v>
          </c:tx>
          <c:invertIfNegative val="0"/>
          <c:val>
            <c:numRef>
              <c:f>Sheet1!$D$6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v>Design</c:v>
          </c:tx>
          <c:invertIfNegative val="0"/>
          <c:val>
            <c:numRef>
              <c:f>Sheet1!$D$7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</c:ser>
        <c:ser>
          <c:idx val="3"/>
          <c:order val="3"/>
          <c:tx>
            <c:v>Constructing</c:v>
          </c:tx>
          <c:invertIfNegative val="0"/>
          <c:val>
            <c:numRef>
              <c:f>Sheet1!$D$8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</c:ser>
        <c:ser>
          <c:idx val="4"/>
          <c:order val="4"/>
          <c:tx>
            <c:v>Coding</c:v>
          </c:tx>
          <c:invertIfNegative val="0"/>
          <c:val>
            <c:numRef>
              <c:f>Sheet1!$D$9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</c:ser>
        <c:ser>
          <c:idx val="5"/>
          <c:order val="5"/>
          <c:tx>
            <c:v>Testing</c:v>
          </c:tx>
          <c:invertIfNegative val="0"/>
          <c:val>
            <c:numRef>
              <c:f>Sheet1!$D$10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</c:ser>
        <c:ser>
          <c:idx val="6"/>
          <c:order val="6"/>
          <c:tx>
            <c:v>Prototyping</c:v>
          </c:tx>
          <c:invertIfNegative val="0"/>
          <c:val>
            <c:numRef>
              <c:f>Sheet1!$D$11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208640"/>
        <c:axId val="80210176"/>
        <c:axId val="0"/>
      </c:bar3DChart>
      <c:catAx>
        <c:axId val="80208640"/>
        <c:scaling>
          <c:orientation val="minMax"/>
        </c:scaling>
        <c:delete val="1"/>
        <c:axPos val="b"/>
        <c:majorTickMark val="out"/>
        <c:minorTickMark val="none"/>
        <c:tickLblPos val="nextTo"/>
        <c:crossAx val="80210176"/>
        <c:crosses val="autoZero"/>
        <c:auto val="1"/>
        <c:lblAlgn val="ctr"/>
        <c:lblOffset val="100"/>
        <c:noMultiLvlLbl val="0"/>
      </c:catAx>
      <c:valAx>
        <c:axId val="80210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n-US"/>
          </a:p>
        </c:txPr>
        <c:crossAx val="80208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423D26"/>
    </a:solidFill>
    <a:scene3d>
      <a:camera prst="orthographicFront"/>
      <a:lightRig rig="threePt" dir="t"/>
    </a:scene3d>
    <a:sp3d prstMaterial="dkEdge">
      <a:bevelT w="0"/>
    </a:sp3d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5BCEF61-9BA4-40FD-B032-C55D8DF73809}" type="datetimeFigureOut">
              <a:rPr lang="en-US" smtClean="0"/>
              <a:pPr/>
              <a:t>11/24/2013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MAGLEV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Critical Design Review </a:t>
            </a:r>
          </a:p>
          <a:p>
            <a:pPr marL="0" indent="0" algn="ctr">
              <a:buNone/>
            </a:pPr>
            <a:r>
              <a:rPr lang="en-US" sz="2400" b="1" dirty="0" smtClean="0"/>
              <a:t>Group 2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dirty="0" smtClean="0"/>
              <a:t>Julio Arias</a:t>
            </a:r>
          </a:p>
          <a:p>
            <a:pPr marL="0" indent="0" algn="ctr">
              <a:buNone/>
            </a:pPr>
            <a:r>
              <a:rPr lang="en-US" sz="2400" dirty="0" smtClean="0"/>
              <a:t>Sean </a:t>
            </a:r>
            <a:r>
              <a:rPr lang="en-US" sz="2400" dirty="0" err="1" smtClean="0"/>
              <a:t>Mawn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William Schiller</a:t>
            </a:r>
          </a:p>
          <a:p>
            <a:pPr marL="0" indent="0" algn="ctr">
              <a:buNone/>
            </a:pPr>
            <a:r>
              <a:rPr lang="en-US" sz="2400" dirty="0" smtClean="0"/>
              <a:t>Leo Sell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223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Ideal Track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2ft straightaways made from non conductive material with 7” width and 2” motor gap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Curved sections of 1’ diameter with angle of curvature = 90° 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009331"/>
            <a:ext cx="381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37" y="3220117"/>
            <a:ext cx="2708564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246662"/>
            <a:ext cx="236220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5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 Neodymium rectangular N45 magnets (glued to underside of four corners)</a:t>
            </a:r>
          </a:p>
          <a:p>
            <a:r>
              <a:rPr lang="en-US" sz="2400" dirty="0" smtClean="0"/>
              <a:t>Roughly 7’’ x 7’’ dimensions</a:t>
            </a:r>
          </a:p>
          <a:p>
            <a:r>
              <a:rPr lang="en-US" sz="2400" dirty="0" smtClean="0"/>
              <a:t>Aluminum channel underside houses three solenoids and hall effect sensors.</a:t>
            </a:r>
          </a:p>
          <a:p>
            <a:r>
              <a:rPr lang="en-US" sz="2400" dirty="0" smtClean="0"/>
              <a:t>PCB on top side of vehicle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733800"/>
            <a:ext cx="510669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449580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9V Battery</a:t>
            </a:r>
            <a:endParaRPr lang="en-US" dirty="0"/>
          </a:p>
        </p:txBody>
      </p:sp>
      <p:cxnSp>
        <p:nvCxnSpPr>
          <p:cNvPr id="6" name="Elbow Connector 5"/>
          <p:cNvCxnSpPr>
            <a:stCxn id="4" idx="2"/>
            <a:endCxn id="8" idx="1"/>
          </p:cNvCxnSpPr>
          <p:nvPr/>
        </p:nvCxnSpPr>
        <p:spPr>
          <a:xfrm rot="16200000" flipH="1">
            <a:off x="647700" y="5295900"/>
            <a:ext cx="1066800" cy="838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600200" y="5867400"/>
            <a:ext cx="1143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Volt regulator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  <a:endCxn id="12" idx="1"/>
          </p:cNvCxnSpPr>
          <p:nvPr/>
        </p:nvCxnSpPr>
        <p:spPr>
          <a:xfrm>
            <a:off x="2743200" y="6248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86200" y="5867400"/>
            <a:ext cx="1143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3.3 Volt regulator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114800" y="2667000"/>
            <a:ext cx="1676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ATmega328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867400" y="58674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Bluetooth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086600" y="47244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Android App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12" idx="3"/>
            <a:endCxn id="27" idx="1"/>
          </p:cNvCxnSpPr>
          <p:nvPr/>
        </p:nvCxnSpPr>
        <p:spPr>
          <a:xfrm>
            <a:off x="5029200" y="6248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590800" y="426720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Hall Effect Sensors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2438400" y="2895600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H-Bridge IC’s</a:t>
            </a:r>
            <a:endParaRPr lang="en-US" dirty="0"/>
          </a:p>
        </p:txBody>
      </p:sp>
      <p:sp>
        <p:nvSpPr>
          <p:cNvPr id="83" name="Rounded Rectangle 82"/>
          <p:cNvSpPr/>
          <p:nvPr/>
        </p:nvSpPr>
        <p:spPr>
          <a:xfrm>
            <a:off x="2438400" y="1828800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Solenoids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68" idx="0"/>
            <a:endCxn id="83" idx="2"/>
          </p:cNvCxnSpPr>
          <p:nvPr/>
        </p:nvCxnSpPr>
        <p:spPr>
          <a:xfrm flipV="1">
            <a:off x="3009900" y="2438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hape 88"/>
          <p:cNvCxnSpPr>
            <a:stCxn id="27" idx="0"/>
            <a:endCxn id="13" idx="3"/>
          </p:cNvCxnSpPr>
          <p:nvPr/>
        </p:nvCxnSpPr>
        <p:spPr>
          <a:xfrm rot="16200000" flipV="1">
            <a:off x="4838700" y="4152900"/>
            <a:ext cx="2667000" cy="7620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hape 90"/>
          <p:cNvCxnSpPr>
            <a:stCxn id="27" idx="3"/>
            <a:endCxn id="28" idx="2"/>
          </p:cNvCxnSpPr>
          <p:nvPr/>
        </p:nvCxnSpPr>
        <p:spPr>
          <a:xfrm flipV="1">
            <a:off x="7239000" y="5486400"/>
            <a:ext cx="533400" cy="7620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hape 100"/>
          <p:cNvCxnSpPr>
            <a:stCxn id="8" idx="0"/>
            <a:endCxn id="46" idx="1"/>
          </p:cNvCxnSpPr>
          <p:nvPr/>
        </p:nvCxnSpPr>
        <p:spPr>
          <a:xfrm rot="5400000" flipH="1" flipV="1">
            <a:off x="1752600" y="5029200"/>
            <a:ext cx="12573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hape 104"/>
          <p:cNvCxnSpPr>
            <a:stCxn id="8" idx="0"/>
            <a:endCxn id="68" idx="1"/>
          </p:cNvCxnSpPr>
          <p:nvPr/>
        </p:nvCxnSpPr>
        <p:spPr>
          <a:xfrm rot="5400000" flipH="1" flipV="1">
            <a:off x="971550" y="4400550"/>
            <a:ext cx="2667000" cy="266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3" idx="1"/>
            <a:endCxn id="68" idx="3"/>
          </p:cNvCxnSpPr>
          <p:nvPr/>
        </p:nvCxnSpPr>
        <p:spPr>
          <a:xfrm flipH="1">
            <a:off x="3581400" y="32004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4" idx="0"/>
            <a:endCxn id="68" idx="2"/>
          </p:cNvCxnSpPr>
          <p:nvPr/>
        </p:nvCxnSpPr>
        <p:spPr>
          <a:xfrm rot="5400000" flipH="1" flipV="1">
            <a:off x="1390650" y="2876550"/>
            <a:ext cx="990600" cy="2247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124"/>
          <p:cNvCxnSpPr>
            <a:stCxn id="46" idx="3"/>
            <a:endCxn id="13" idx="2"/>
          </p:cNvCxnSpPr>
          <p:nvPr/>
        </p:nvCxnSpPr>
        <p:spPr>
          <a:xfrm flipV="1">
            <a:off x="3810000" y="3733800"/>
            <a:ext cx="1143000" cy="8763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8" idx="0"/>
            <a:endCxn id="13" idx="0"/>
          </p:cNvCxnSpPr>
          <p:nvPr/>
        </p:nvCxnSpPr>
        <p:spPr>
          <a:xfrm rot="5400000" flipH="1" flipV="1">
            <a:off x="1962150" y="2876550"/>
            <a:ext cx="3200400" cy="2781300"/>
          </a:xfrm>
          <a:prstGeom prst="bentConnector3">
            <a:avLst>
              <a:gd name="adj1" fmla="val 1298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/>
          <a:lstStyle/>
          <a:p>
            <a:pPr algn="ctr"/>
            <a:r>
              <a:rPr lang="en-US" dirty="0" smtClean="0"/>
              <a:t>MCU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r>
              <a:rPr lang="en-US" sz="2400" dirty="0" smtClean="0"/>
              <a:t>Atmega328P same pin mapping as 168</a:t>
            </a:r>
          </a:p>
          <a:p>
            <a:r>
              <a:rPr lang="en-US" sz="2400" dirty="0" smtClean="0"/>
              <a:t>Sensors use 3 analog inputs </a:t>
            </a:r>
            <a:r>
              <a:rPr lang="en-US" sz="1800" dirty="0" smtClean="0"/>
              <a:t>(5 analog inputs total)</a:t>
            </a:r>
          </a:p>
          <a:p>
            <a:r>
              <a:rPr lang="en-US" sz="2400" dirty="0" smtClean="0"/>
              <a:t>H-Bridge’s use 9 Digital I/O’s </a:t>
            </a:r>
            <a:r>
              <a:rPr lang="en-US" sz="1800" dirty="0" smtClean="0"/>
              <a:t>(14 total, 2 reserved for serial connection)</a:t>
            </a:r>
          </a:p>
          <a:p>
            <a:r>
              <a:rPr lang="en-US" sz="2400" dirty="0" smtClean="0"/>
              <a:t>16 MHz crystal </a:t>
            </a:r>
          </a:p>
          <a:p>
            <a:r>
              <a:rPr lang="en-US" sz="2400" dirty="0" smtClean="0"/>
              <a:t>Programmed using a Breakout Board for FT232RL USB to Serial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62400"/>
            <a:ext cx="53435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MCU Circuit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43741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H-Bridge IC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 SN754410</a:t>
            </a:r>
          </a:p>
          <a:p>
            <a:r>
              <a:rPr lang="en-US" sz="2400" dirty="0" smtClean="0"/>
              <a:t> 4.5V </a:t>
            </a:r>
            <a:r>
              <a:rPr lang="en-US" sz="2400" dirty="0"/>
              <a:t>– </a:t>
            </a:r>
            <a:r>
              <a:rPr lang="en-US" sz="2400" dirty="0" smtClean="0"/>
              <a:t>36V operating range</a:t>
            </a:r>
            <a:endParaRPr lang="en-US" sz="2400" dirty="0"/>
          </a:p>
          <a:p>
            <a:r>
              <a:rPr lang="en-US" sz="2400" dirty="0" smtClean="0"/>
              <a:t>1A output-current per driver</a:t>
            </a:r>
          </a:p>
          <a:p>
            <a:r>
              <a:rPr lang="en-US" sz="2400" dirty="0" smtClean="0"/>
              <a:t>3 state outputs</a:t>
            </a:r>
          </a:p>
          <a:p>
            <a:r>
              <a:rPr lang="en-US" sz="2400" dirty="0" smtClean="0"/>
              <a:t>Cost:  $2.35 ea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37855"/>
            <a:ext cx="362829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569219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 Hardware Interface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72382"/>
            <a:ext cx="7620000" cy="53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Hall-Effect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15" y="1600200"/>
            <a:ext cx="5809385" cy="4800600"/>
          </a:xfrm>
        </p:spPr>
        <p:txBody>
          <a:bodyPr/>
          <a:lstStyle/>
          <a:p>
            <a:r>
              <a:rPr lang="en-US" sz="2400" dirty="0" smtClean="0"/>
              <a:t>Linear Vs. Bi-Polar</a:t>
            </a:r>
          </a:p>
          <a:p>
            <a:pPr lvl="1"/>
            <a:r>
              <a:rPr lang="en-US" sz="2000" dirty="0" smtClean="0"/>
              <a:t>We decided on Linear sensors due to more control.</a:t>
            </a:r>
          </a:p>
          <a:p>
            <a:r>
              <a:rPr lang="en-US" sz="2400" dirty="0" smtClean="0"/>
              <a:t>Allegro A1301 IC</a:t>
            </a:r>
          </a:p>
          <a:p>
            <a:pPr lvl="1"/>
            <a:r>
              <a:rPr lang="en-US" sz="2000" dirty="0" smtClean="0"/>
              <a:t>Converts magnetic field readings into output voltages</a:t>
            </a:r>
          </a:p>
          <a:p>
            <a:pPr lvl="1"/>
            <a:r>
              <a:rPr lang="en-US" sz="2000" dirty="0" smtClean="0"/>
              <a:t>VCC 5V</a:t>
            </a:r>
          </a:p>
          <a:p>
            <a:pPr lvl="1"/>
            <a:r>
              <a:rPr lang="en-US" sz="2000" dirty="0" smtClean="0"/>
              <a:t>Field sensitivity rating of 2.5mV/G</a:t>
            </a:r>
          </a:p>
          <a:p>
            <a:pPr lvl="1"/>
            <a:r>
              <a:rPr lang="en-US" sz="2000" dirty="0" smtClean="0"/>
              <a:t>Output voltage range 0 – 5 V</a:t>
            </a:r>
          </a:p>
          <a:p>
            <a:pPr lvl="2"/>
            <a:r>
              <a:rPr lang="en-US" sz="1600" dirty="0" smtClean="0"/>
              <a:t>Half of VCC - 2.5V when no magnetic field present</a:t>
            </a:r>
          </a:p>
          <a:p>
            <a:pPr lvl="2"/>
            <a:r>
              <a:rPr lang="en-US" sz="1600" dirty="0" smtClean="0"/>
              <a:t>5V  when adjacent to S-Pole magnet </a:t>
            </a:r>
          </a:p>
          <a:p>
            <a:pPr lvl="2"/>
            <a:r>
              <a:rPr lang="en-US" sz="1600" dirty="0" smtClean="0"/>
              <a:t>0V when adjacent to N-Pole magnet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75508"/>
            <a:ext cx="2133600" cy="39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Sensor Hardware Interface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Hall-Effect sensors interface directly to the ATmega328 Analog I/O pins.</a:t>
            </a:r>
            <a:endParaRPr lang="en-US" sz="2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3352800" cy="439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Three - Phase Drive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Sensor orientation sends a three phase voltage signal back to MCU</a:t>
            </a:r>
          </a:p>
          <a:p>
            <a:r>
              <a:rPr lang="en-US" sz="2400" dirty="0" smtClean="0"/>
              <a:t>Ideally 120 degrees apart</a:t>
            </a:r>
          </a:p>
          <a:p>
            <a:r>
              <a:rPr lang="en-US" sz="2400" dirty="0" smtClean="0"/>
              <a:t>Each phase represents one sensor coupled with a solenoid</a:t>
            </a:r>
          </a:p>
          <a:p>
            <a:r>
              <a:rPr lang="en-US" sz="2400" dirty="0" smtClean="0"/>
              <a:t>Sensor output voltage ranges depict solenoid polarity</a:t>
            </a:r>
          </a:p>
          <a:p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2709" y="39624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343400"/>
          </a:xfrm>
        </p:spPr>
        <p:txBody>
          <a:bodyPr/>
          <a:lstStyle/>
          <a:p>
            <a:r>
              <a:rPr lang="en-US" dirty="0" smtClean="0"/>
              <a:t>Increase awareness of related technology</a:t>
            </a:r>
          </a:p>
          <a:p>
            <a:r>
              <a:rPr lang="en-US" dirty="0" smtClean="0"/>
              <a:t>Clean technology</a:t>
            </a:r>
          </a:p>
          <a:p>
            <a:r>
              <a:rPr lang="en-US" dirty="0" smtClean="0"/>
              <a:t>Next step in land transit evolution</a:t>
            </a:r>
          </a:p>
        </p:txBody>
      </p:sp>
    </p:spTree>
    <p:extLst>
      <p:ext uri="{BB962C8B-B14F-4D97-AF65-F5344CB8AC3E}">
        <p14:creationId xmlns:p14="http://schemas.microsoft.com/office/powerpoint/2010/main" val="41626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Drive System Test Cases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3190" y="2033587"/>
            <a:ext cx="42005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372302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Controlling the System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992986"/>
              </p:ext>
            </p:extLst>
          </p:nvPr>
        </p:nvGraphicFramePr>
        <p:xfrm>
          <a:off x="457200" y="1524000"/>
          <a:ext cx="3505200" cy="48767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05200"/>
              </a:tblGrid>
              <a:tr h="4148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Analog Controller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2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Arduino</a:t>
                      </a:r>
                      <a:r>
                        <a:rPr lang="en-US" sz="1800" kern="1200" dirty="0">
                          <a:effectLst/>
                        </a:rPr>
                        <a:t> Uno R3 (</a:t>
                      </a:r>
                      <a:r>
                        <a:rPr lang="en-US" sz="1800" kern="1200" dirty="0" err="1">
                          <a:effectLst/>
                        </a:rPr>
                        <a:t>MakerShed</a:t>
                      </a:r>
                      <a:r>
                        <a:rPr lang="en-US" sz="1800" kern="1200" dirty="0">
                          <a:effectLst/>
                        </a:rPr>
                        <a:t> # MKSP11, </a:t>
                      </a:r>
                      <a:r>
                        <a:rPr lang="en-US" sz="1800" kern="1200" dirty="0" err="1">
                          <a:effectLst/>
                        </a:rPr>
                        <a:t>Sparkfun</a:t>
                      </a:r>
                      <a:r>
                        <a:rPr lang="en-US" sz="1800" kern="1200" dirty="0">
                          <a:effectLst/>
                        </a:rPr>
                        <a:t> # DEV-11021)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2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Arduino</a:t>
                      </a:r>
                      <a:r>
                        <a:rPr lang="en-US" sz="1800" kern="1200" dirty="0">
                          <a:effectLst/>
                        </a:rPr>
                        <a:t> Wireless </a:t>
                      </a:r>
                      <a:r>
                        <a:rPr lang="en-US" sz="1800" kern="1200" dirty="0" err="1">
                          <a:effectLst/>
                        </a:rPr>
                        <a:t>Protoshield</a:t>
                      </a:r>
                      <a:r>
                        <a:rPr lang="en-US" sz="1800" kern="1200" dirty="0">
                          <a:effectLst/>
                        </a:rPr>
                        <a:t> (Maker Shed # MKSP13)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XBee</a:t>
                      </a:r>
                      <a:r>
                        <a:rPr lang="en-US" sz="1800" kern="1200" dirty="0">
                          <a:effectLst/>
                        </a:rPr>
                        <a:t> Series 01 802.15.4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2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Wireless Module (Maker Shed # MKAD14)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SnootLab</a:t>
                      </a:r>
                      <a:r>
                        <a:rPr lang="en-US" sz="1800" kern="1200" dirty="0">
                          <a:effectLst/>
                        </a:rPr>
                        <a:t> Encoder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9V Battery (logic)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Jumpers of various lengths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Approximate Cost = $75.00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6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dirty="0"/>
              <a:t>Controlling the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886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538955"/>
              </p:ext>
            </p:extLst>
          </p:nvPr>
        </p:nvGraphicFramePr>
        <p:xfrm>
          <a:off x="1975438" y="1600200"/>
          <a:ext cx="4278723" cy="20935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278723"/>
              </a:tblGrid>
              <a:tr h="474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Smartphone Controller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5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Application Development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7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Bluetooth/</a:t>
                      </a:r>
                      <a:r>
                        <a:rPr lang="en-US" sz="1800" kern="1200" dirty="0" err="1">
                          <a:effectLst/>
                        </a:rPr>
                        <a:t>Wifi</a:t>
                      </a:r>
                      <a:r>
                        <a:rPr lang="en-US" sz="1800" kern="1200" dirty="0">
                          <a:effectLst/>
                        </a:rPr>
                        <a:t> Capability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Approximate Cost =$0.00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1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Android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IPhone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070101"/>
              </p:ext>
            </p:extLst>
          </p:nvPr>
        </p:nvGraphicFramePr>
        <p:xfrm>
          <a:off x="457200" y="1600200"/>
          <a:ext cx="7620000" cy="4401600"/>
        </p:xfrm>
        <a:graphic>
          <a:graphicData uri="http://schemas.openxmlformats.org/drawingml/2006/table">
            <a:tbl>
              <a:tblPr firstRow="1"/>
              <a:tblGrid>
                <a:gridCol w="1676400"/>
                <a:gridCol w="2819400"/>
                <a:gridCol w="3124200"/>
              </a:tblGrid>
              <a:tr h="238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Developing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IPhone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Android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Machine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MAC/Apple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Laptop only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</a:t>
                      </a:r>
                      <a:r>
                        <a:rPr lang="es-MX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laptop (</a:t>
                      </a:r>
                      <a:r>
                        <a:rPr lang="es-MX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HP, </a:t>
                      </a:r>
                      <a:r>
                        <a:rPr lang="es-MX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Leneovo</a:t>
                      </a:r>
                      <a:r>
                        <a:rPr lang="es-MX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MX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Asus</a:t>
                      </a:r>
                      <a:r>
                        <a:rPr lang="es-MX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MAC, Toshiba, etc.)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Environment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</a:t>
                      </a:r>
                      <a:r>
                        <a:rPr lang="en-US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XCode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only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Eclipse,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Netbeans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Intellij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etc.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99.00 Developer Fee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00.00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Programming Language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Objective-C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       Java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Interfacing with Peripherals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Apple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Only devices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viable device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4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76400"/>
            <a:ext cx="693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Tracking the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Distance will be calculated by the vehicle’s </a:t>
            </a:r>
            <a:r>
              <a:rPr lang="en-US" sz="2800" dirty="0" smtClean="0"/>
              <a:t>MCU </a:t>
            </a:r>
            <a:endParaRPr lang="en-US" sz="2800" dirty="0"/>
          </a:p>
          <a:p>
            <a:pPr lvl="1"/>
            <a:r>
              <a:rPr lang="en-US" sz="2800" dirty="0"/>
              <a:t>Time  will be measured by </a:t>
            </a:r>
            <a:r>
              <a:rPr lang="en-US" sz="2800" dirty="0" smtClean="0"/>
              <a:t>an internal System timer</a:t>
            </a:r>
            <a:endParaRPr lang="en-US" sz="2800" dirty="0"/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peed will be calculated and displayed </a:t>
            </a:r>
            <a:r>
              <a:rPr lang="en-US" sz="2800" dirty="0"/>
              <a:t>in </a:t>
            </a:r>
            <a:r>
              <a:rPr lang="en-US" sz="2800" dirty="0" smtClean="0"/>
              <a:t>the user interface</a:t>
            </a:r>
          </a:p>
          <a:p>
            <a:pPr marL="114300" indent="0">
              <a:buNone/>
            </a:pPr>
            <a:r>
              <a:rPr lang="en-US" sz="2600" dirty="0" smtClean="0"/>
              <a:t>		-</a:t>
            </a:r>
            <a:r>
              <a:rPr lang="en-US" sz="2400" dirty="0" smtClean="0"/>
              <a:t>new </a:t>
            </a:r>
            <a:r>
              <a:rPr lang="en-US" sz="2400" dirty="0" err="1"/>
              <a:t>CountDownTimer</a:t>
            </a:r>
            <a:r>
              <a:rPr lang="en-US" sz="2400" dirty="0"/>
              <a:t>(30000, 100) </a:t>
            </a:r>
            <a:endParaRPr lang="en-US" sz="2400" dirty="0" smtClean="0"/>
          </a:p>
          <a:p>
            <a:pPr marL="1143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</a:t>
            </a:r>
            <a:r>
              <a:rPr lang="en-US" sz="2400" dirty="0" err="1" smtClean="0"/>
              <a:t>System.nanoTime</a:t>
            </a:r>
            <a:r>
              <a:rPr lang="en-US" sz="2400" dirty="0" smtClean="0"/>
              <a:t>()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 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48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Application with Bluetooth Module and MCU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Ex:</a:t>
            </a:r>
          </a:p>
          <a:p>
            <a:r>
              <a:rPr lang="en-US" dirty="0" smtClean="0"/>
              <a:t>Set up an LED on port 8 of Microcontroller</a:t>
            </a:r>
          </a:p>
          <a:p>
            <a:r>
              <a:rPr lang="en-US" dirty="0" smtClean="0"/>
              <a:t>Set port to output </a:t>
            </a:r>
          </a:p>
          <a:p>
            <a:r>
              <a:rPr lang="en-US" dirty="0" smtClean="0"/>
              <a:t>Set port to High when value read from smartphone remote</a:t>
            </a:r>
          </a:p>
          <a:p>
            <a:r>
              <a:rPr lang="en-US" dirty="0" smtClean="0"/>
              <a:t>Establish Connection through Android App</a:t>
            </a:r>
          </a:p>
          <a:p>
            <a:r>
              <a:rPr lang="en-US" dirty="0" smtClean="0"/>
              <a:t>Send integer through button press</a:t>
            </a:r>
          </a:p>
          <a:p>
            <a:r>
              <a:rPr lang="en-US" dirty="0" smtClean="0"/>
              <a:t>Analyze correct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838200"/>
            <a:ext cx="9033163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Microcontroller Diagram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49600" y="3429000"/>
            <a:ext cx="1676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ATmega328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2118519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Bluetooth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4000" y="35814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Android App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61000" y="3657600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H-Bridge IC’s</a:t>
            </a:r>
            <a:endParaRPr lang="en-US" dirty="0"/>
          </a:p>
        </p:txBody>
      </p:sp>
      <p:cxnSp>
        <p:nvCxnSpPr>
          <p:cNvPr id="8" name="Shape 88"/>
          <p:cNvCxnSpPr>
            <a:stCxn id="5" idx="0"/>
            <a:endCxn id="4" idx="1"/>
          </p:cNvCxnSpPr>
          <p:nvPr/>
        </p:nvCxnSpPr>
        <p:spPr>
          <a:xfrm rot="16200000" flipH="1">
            <a:off x="1300559" y="2113359"/>
            <a:ext cx="1843881" cy="1854200"/>
          </a:xfrm>
          <a:prstGeom prst="bentConnector4">
            <a:avLst>
              <a:gd name="adj1" fmla="val -12398"/>
              <a:gd name="adj2" fmla="val 6849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90"/>
          <p:cNvCxnSpPr>
            <a:stCxn id="5" idx="2"/>
            <a:endCxn id="6" idx="0"/>
          </p:cNvCxnSpPr>
          <p:nvPr/>
        </p:nvCxnSpPr>
        <p:spPr>
          <a:xfrm rot="5400000">
            <a:off x="767160" y="3053159"/>
            <a:ext cx="700881" cy="3556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4826000" y="3962400"/>
            <a:ext cx="635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505199" y="2194719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Hall Effect Sensors</a:t>
            </a:r>
            <a:endParaRPr lang="en-US" dirty="0"/>
          </a:p>
        </p:txBody>
      </p:sp>
      <p:cxnSp>
        <p:nvCxnSpPr>
          <p:cNvPr id="30" name="Straight Arrow Connector 29"/>
          <p:cNvCxnSpPr>
            <a:endCxn id="4" idx="0"/>
          </p:cNvCxnSpPr>
          <p:nvPr/>
        </p:nvCxnSpPr>
        <p:spPr>
          <a:xfrm>
            <a:off x="3987800" y="2880518"/>
            <a:ext cx="0" cy="548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Microcontroller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A1,A2,A3 (From </a:t>
            </a:r>
            <a:r>
              <a:rPr lang="en-US" dirty="0"/>
              <a:t>Allegro A1301 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Input: D12,D13,D14 (From RN-42)</a:t>
            </a:r>
          </a:p>
          <a:p>
            <a:endParaRPr lang="en-US" dirty="0"/>
          </a:p>
          <a:p>
            <a:r>
              <a:rPr lang="en-US" dirty="0" smtClean="0"/>
              <a:t>Output: D0-D2 (To </a:t>
            </a:r>
            <a:r>
              <a:rPr lang="en-US" dirty="0"/>
              <a:t>TI SN754410 </a:t>
            </a:r>
            <a:r>
              <a:rPr lang="en-US" dirty="0" smtClean="0"/>
              <a:t>#1) </a:t>
            </a:r>
          </a:p>
          <a:p>
            <a:r>
              <a:rPr lang="en-US" dirty="0" smtClean="0"/>
              <a:t>Output: D4-D6 (To TI SN754410 #2) </a:t>
            </a:r>
          </a:p>
          <a:p>
            <a:r>
              <a:rPr lang="en-US" dirty="0" smtClean="0"/>
              <a:t>Output: D8-D10 (To TI SN754410 #3)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867400" cy="30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Class Diagram - MCU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57060"/>
              </p:ext>
            </p:extLst>
          </p:nvPr>
        </p:nvGraphicFramePr>
        <p:xfrm>
          <a:off x="914400" y="1981200"/>
          <a:ext cx="2286000" cy="3880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405873"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endParaRPr lang="en-US" dirty="0"/>
                    </a:p>
                  </a:txBody>
                  <a:tcPr/>
                </a:tc>
              </a:tr>
              <a:tr h="4058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App_Direction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App_Speed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HesVal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float</a:t>
                      </a:r>
                    </a:p>
                    <a:p>
                      <a:r>
                        <a:rPr lang="en-US" baseline="0" dirty="0" err="1" smtClean="0"/>
                        <a:t>LED_val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int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Magnet_count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int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</a:tr>
              <a:tr h="16012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get_direction</a:t>
                      </a:r>
                      <a:r>
                        <a:rPr lang="en-US" dirty="0" smtClean="0"/>
                        <a:t>()</a:t>
                      </a:r>
                    </a:p>
                    <a:p>
                      <a:r>
                        <a:rPr lang="en-US" dirty="0" err="1" smtClean="0"/>
                        <a:t>get_speed</a:t>
                      </a:r>
                      <a:r>
                        <a:rPr lang="en-US" dirty="0" smtClean="0"/>
                        <a:t>()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LED_Show</a:t>
                      </a:r>
                      <a:r>
                        <a:rPr lang="en-US" dirty="0" smtClean="0"/>
                        <a:t>()</a:t>
                      </a:r>
                    </a:p>
                    <a:p>
                      <a:r>
                        <a:rPr lang="en-US" dirty="0" smtClean="0"/>
                        <a:t>Movement()</a:t>
                      </a:r>
                    </a:p>
                    <a:p>
                      <a:r>
                        <a:rPr lang="en-US" dirty="0" err="1" smtClean="0"/>
                        <a:t>Count_mag</a:t>
                      </a:r>
                      <a:r>
                        <a:rPr lang="en-US" dirty="0" smtClean="0"/>
                        <a:t>()</a:t>
                      </a:r>
                    </a:p>
                    <a:p>
                      <a:r>
                        <a:rPr lang="en-US" dirty="0" err="1" smtClean="0"/>
                        <a:t>Calc_Speed</a:t>
                      </a:r>
                      <a:r>
                        <a:rPr lang="en-US" dirty="0" smtClean="0"/>
                        <a:t>()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47883"/>
              </p:ext>
            </p:extLst>
          </p:nvPr>
        </p:nvGraphicFramePr>
        <p:xfrm>
          <a:off x="4648200" y="1905000"/>
          <a:ext cx="2286000" cy="4435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411798">
                <a:tc>
                  <a:txBody>
                    <a:bodyPr/>
                    <a:lstStyle/>
                    <a:p>
                      <a:r>
                        <a:rPr lang="en-US" dirty="0" smtClean="0"/>
                        <a:t>Movement</a:t>
                      </a:r>
                      <a:endParaRPr lang="en-US" dirty="0"/>
                    </a:p>
                  </a:txBody>
                  <a:tcPr/>
                </a:tc>
              </a:tr>
              <a:tr h="40587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HesVal</a:t>
                      </a:r>
                      <a:r>
                        <a:rPr lang="en-US" baseline="0" dirty="0" smtClean="0"/>
                        <a:t>: float</a:t>
                      </a:r>
                    </a:p>
                    <a:p>
                      <a:r>
                        <a:rPr lang="en-US" baseline="0" dirty="0" err="1" smtClean="0"/>
                        <a:t>Hes_compare:float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HES_previous</a:t>
                      </a:r>
                      <a:r>
                        <a:rPr lang="en-US" baseline="0" dirty="0" smtClean="0"/>
                        <a:t>: float</a:t>
                      </a:r>
                    </a:p>
                    <a:p>
                      <a:r>
                        <a:rPr lang="en-US" baseline="0" dirty="0" err="1" smtClean="0"/>
                        <a:t>Dig_out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int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Pass_N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int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Pass_S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int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Aligned: </a:t>
                      </a:r>
                      <a:r>
                        <a:rPr lang="en-US" baseline="0" dirty="0" err="1" smtClean="0"/>
                        <a:t>int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Clockwise:int</a:t>
                      </a:r>
                      <a:endParaRPr lang="en-US" baseline="0" dirty="0" smtClean="0"/>
                    </a:p>
                  </a:txBody>
                  <a:tcPr/>
                </a:tc>
              </a:tr>
              <a:tr h="1601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Get_HesVal</a:t>
                      </a:r>
                      <a:r>
                        <a:rPr lang="en-US" dirty="0" smtClean="0"/>
                        <a:t>()</a:t>
                      </a:r>
                    </a:p>
                    <a:p>
                      <a:r>
                        <a:rPr lang="en-US" dirty="0" err="1" smtClean="0"/>
                        <a:t>save_Hes</a:t>
                      </a:r>
                      <a:r>
                        <a:rPr lang="en-US" dirty="0" smtClean="0"/>
                        <a:t>()</a:t>
                      </a:r>
                    </a:p>
                    <a:p>
                      <a:r>
                        <a:rPr lang="en-US" dirty="0" err="1" smtClean="0"/>
                        <a:t>Calc_Dout</a:t>
                      </a:r>
                      <a:r>
                        <a:rPr lang="en-US" dirty="0" smtClean="0"/>
                        <a:t>()</a:t>
                      </a:r>
                    </a:p>
                    <a:p>
                      <a:r>
                        <a:rPr lang="en-US" dirty="0" smtClean="0"/>
                        <a:t>Delay()</a:t>
                      </a:r>
                    </a:p>
                    <a:p>
                      <a:r>
                        <a:rPr lang="en-US" dirty="0" smtClean="0"/>
                        <a:t>Brake()</a:t>
                      </a:r>
                    </a:p>
                    <a:p>
                      <a:r>
                        <a:rPr lang="en-US" dirty="0" smtClean="0"/>
                        <a:t>Move()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6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MCU Movement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signaled speed and direction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value of Hall effect sensors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Based on Value of HES sensors, determine solenoid polarity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outputs to values needed in order to achieve correct polarity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Loop until the speed and direction signal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38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Input Output expectation</a:t>
            </a:r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80227"/>
              </p:ext>
            </p:extLst>
          </p:nvPr>
        </p:nvGraphicFramePr>
        <p:xfrm>
          <a:off x="990600" y="1676400"/>
          <a:ext cx="6096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App_Direction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App_Speed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MCU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Counterclockwise speed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Counterclockwise speed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Counterclockwise speed 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Clockwise</a:t>
                      </a:r>
                    </a:p>
                    <a:p>
                      <a:pPr algn="ctr"/>
                      <a:r>
                        <a:rPr lang="en-US" dirty="0" smtClean="0"/>
                        <a:t>Speed</a:t>
                      </a:r>
                      <a:r>
                        <a:rPr lang="en-US" baseline="0" dirty="0" smtClean="0"/>
                        <a:t> 1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Clockwise</a:t>
                      </a:r>
                    </a:p>
                    <a:p>
                      <a:pPr algn="ctr"/>
                      <a:r>
                        <a:rPr lang="en-US" dirty="0" smtClean="0"/>
                        <a:t>Speed</a:t>
                      </a:r>
                      <a:r>
                        <a:rPr lang="en-US" baseline="0" dirty="0" smtClean="0"/>
                        <a:t> 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Clockwise</a:t>
                      </a:r>
                    </a:p>
                    <a:p>
                      <a:pPr algn="ctr"/>
                      <a:r>
                        <a:rPr lang="en-US" dirty="0" smtClean="0"/>
                        <a:t>Speed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203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MCU HES Usage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404938"/>
          <a:ext cx="4038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Code</a:t>
                      </a:r>
                      <a:endParaRPr lang="en-US" dirty="0"/>
                    </a:p>
                  </a:txBody>
                  <a:tcPr marL="110144" marR="1101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for(;;)</a:t>
                      </a:r>
                    </a:p>
                    <a:p>
                      <a:r>
                        <a:rPr lang="en-US" dirty="0" smtClean="0"/>
                        <a:t>HES_1 = </a:t>
                      </a:r>
                      <a:r>
                        <a:rPr lang="en-US" dirty="0" err="1" smtClean="0"/>
                        <a:t>Get_HES</a:t>
                      </a:r>
                      <a:r>
                        <a:rPr lang="en-US" dirty="0" smtClean="0"/>
                        <a:t>(A1);</a:t>
                      </a:r>
                    </a:p>
                    <a:p>
                      <a:r>
                        <a:rPr lang="en-US" dirty="0" smtClean="0"/>
                        <a:t>if(HES_1 &gt; 4.95)</a:t>
                      </a:r>
                    </a:p>
                    <a:p>
                      <a:r>
                        <a:rPr lang="en-US" dirty="0" err="1" smtClean="0"/>
                        <a:t>Pass_S</a:t>
                      </a:r>
                      <a:r>
                        <a:rPr lang="en-US" dirty="0" smtClean="0"/>
                        <a:t>=1;     // Solenoid just</a:t>
                      </a:r>
                    </a:p>
                    <a:p>
                      <a:r>
                        <a:rPr lang="en-US" dirty="0" smtClean="0"/>
                        <a:t>                      // passed S Magnet</a:t>
                      </a:r>
                    </a:p>
                    <a:p>
                      <a:r>
                        <a:rPr lang="en-US" dirty="0" smtClean="0"/>
                        <a:t>Break;</a:t>
                      </a:r>
                    </a:p>
                    <a:p>
                      <a:r>
                        <a:rPr lang="en-US" dirty="0" smtClean="0"/>
                        <a:t>if(HES_1</a:t>
                      </a:r>
                      <a:r>
                        <a:rPr lang="en-US" baseline="0" dirty="0" smtClean="0"/>
                        <a:t> &lt;0.05)</a:t>
                      </a:r>
                    </a:p>
                    <a:p>
                      <a:r>
                        <a:rPr lang="en-US" dirty="0" err="1" smtClean="0"/>
                        <a:t>Pass_N</a:t>
                      </a:r>
                      <a:r>
                        <a:rPr lang="en-US" dirty="0" smtClean="0"/>
                        <a:t>=1;     // Solenoid just</a:t>
                      </a:r>
                    </a:p>
                    <a:p>
                      <a:r>
                        <a:rPr lang="en-US" dirty="0" smtClean="0"/>
                        <a:t>                      // passed N Magnet</a:t>
                      </a:r>
                    </a:p>
                    <a:p>
                      <a:r>
                        <a:rPr lang="en-US" baseline="0" dirty="0" smtClean="0"/>
                        <a:t>Break;</a:t>
                      </a:r>
                    </a:p>
                    <a:p>
                      <a:r>
                        <a:rPr lang="en-US" baseline="0" dirty="0" smtClean="0"/>
                        <a:t>if(</a:t>
                      </a:r>
                      <a:r>
                        <a:rPr lang="en-US" baseline="0" dirty="0" err="1" smtClean="0"/>
                        <a:t>Pass_S</a:t>
                      </a:r>
                      <a:r>
                        <a:rPr lang="en-US" baseline="0" dirty="0" smtClean="0"/>
                        <a:t>=1)</a:t>
                      </a:r>
                    </a:p>
                    <a:p>
                      <a:r>
                        <a:rPr lang="en-US" baseline="0" dirty="0" smtClean="0"/>
                        <a:t>Dig_out0 = 0 // Sets solenoid</a:t>
                      </a:r>
                    </a:p>
                    <a:p>
                      <a:r>
                        <a:rPr lang="en-US" baseline="0" dirty="0" smtClean="0"/>
                        <a:t>Dig_out1 = 1 // to N-S</a:t>
                      </a:r>
                    </a:p>
                    <a:p>
                      <a:r>
                        <a:rPr lang="en-US" baseline="0" dirty="0" smtClean="0"/>
                        <a:t>if(</a:t>
                      </a:r>
                      <a:r>
                        <a:rPr lang="en-US" baseline="0" dirty="0" err="1" smtClean="0"/>
                        <a:t>Pass_N</a:t>
                      </a:r>
                      <a:r>
                        <a:rPr lang="en-US" baseline="0" dirty="0" smtClean="0"/>
                        <a:t>=1)</a:t>
                      </a:r>
                    </a:p>
                    <a:p>
                      <a:r>
                        <a:rPr lang="en-US" baseline="0" dirty="0" smtClean="0"/>
                        <a:t>Dig_out4 = 1 // Sets solenoid</a:t>
                      </a:r>
                    </a:p>
                    <a:p>
                      <a:r>
                        <a:rPr lang="en-US" baseline="0" dirty="0" smtClean="0"/>
                        <a:t>Dig_out5 = 0 // to S-N</a:t>
                      </a:r>
                    </a:p>
                    <a:p>
                      <a:endParaRPr lang="en-US" dirty="0"/>
                    </a:p>
                  </a:txBody>
                  <a:tcPr marL="110144" marR="110144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the HES reads 5V it has just passed a S polarized magnet</a:t>
            </a:r>
          </a:p>
          <a:p>
            <a:r>
              <a:rPr lang="en-US" dirty="0"/>
              <a:t>After the HES reads </a:t>
            </a:r>
            <a:r>
              <a:rPr lang="en-US" dirty="0" smtClean="0"/>
              <a:t>0V </a:t>
            </a:r>
            <a:r>
              <a:rPr lang="en-US" dirty="0"/>
              <a:t>it has just passed a </a:t>
            </a:r>
            <a:r>
              <a:rPr lang="en-US" dirty="0" smtClean="0"/>
              <a:t>N </a:t>
            </a:r>
            <a:r>
              <a:rPr lang="en-US" dirty="0"/>
              <a:t>polarized </a:t>
            </a:r>
            <a:r>
              <a:rPr lang="en-US" dirty="0" smtClean="0"/>
              <a:t>magnet</a:t>
            </a:r>
          </a:p>
          <a:p>
            <a:r>
              <a:rPr lang="en-US" dirty="0" smtClean="0"/>
              <a:t>Until the HES reads 2.5V, the solenoid will be oriented opposite of the magnet it just passed.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Possible MCU HES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Multiple Test Cases</a:t>
            </a:r>
          </a:p>
          <a:p>
            <a:r>
              <a:rPr lang="en-US" dirty="0" smtClean="0"/>
              <a:t>More memory and coding</a:t>
            </a:r>
          </a:p>
          <a:p>
            <a:r>
              <a:rPr lang="en-US" dirty="0" smtClean="0"/>
              <a:t>More reliable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9600" y="2218272"/>
            <a:ext cx="3657600" cy="322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7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Braking and speeds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72000"/>
          </a:xfrm>
        </p:spPr>
        <p:txBody>
          <a:bodyPr/>
          <a:lstStyle/>
          <a:p>
            <a:r>
              <a:rPr lang="en-US" dirty="0" smtClean="0"/>
              <a:t>In order to brake, the solenoids will be set to the same polarity as the nearest magnet</a:t>
            </a:r>
          </a:p>
          <a:p>
            <a:r>
              <a:rPr lang="en-US" dirty="0" smtClean="0"/>
              <a:t>Different speeds will be adjusted in the timing for the solenoids to be changed.</a:t>
            </a:r>
          </a:p>
          <a:p>
            <a:r>
              <a:rPr lang="en-US" dirty="0" smtClean="0"/>
              <a:t>Using less solenoids at one time to create less pull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Counting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648200"/>
          </a:xfrm>
        </p:spPr>
        <p:txBody>
          <a:bodyPr/>
          <a:lstStyle/>
          <a:p>
            <a:r>
              <a:rPr lang="en-US" dirty="0" smtClean="0"/>
              <a:t>Whenever the HES passes 5V or 0V the MCU will increase a counter</a:t>
            </a:r>
          </a:p>
          <a:p>
            <a:r>
              <a:rPr lang="en-US" dirty="0" smtClean="0"/>
              <a:t>The counter keeps track of the distance the car has traveled.</a:t>
            </a:r>
          </a:p>
          <a:p>
            <a:r>
              <a:rPr lang="en-US" dirty="0" smtClean="0"/>
              <a:t>We keep track of the distance in order to determine speed and position.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Content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5514797"/>
              </p:ext>
            </p:extLst>
          </p:nvPr>
        </p:nvGraphicFramePr>
        <p:xfrm>
          <a:off x="1447800" y="1676400"/>
          <a:ext cx="5867400" cy="4876800"/>
        </p:xfrm>
        <a:graphic>
          <a:graphicData uri="http://schemas.openxmlformats.org/drawingml/2006/table">
            <a:tbl>
              <a:tblPr firstRow="1"/>
              <a:tblGrid>
                <a:gridCol w="5867400"/>
              </a:tblGrid>
              <a:tr h="109728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-US" sz="3200" kern="1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Project Progress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18" marR="32918" marT="274320" marB="0" anchor="ctr" anchorCtr="1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-US" sz="3200" kern="1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Budget and Financing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18" marR="32918" marT="274320" marB="0" anchor="ctr" anchorCtr="1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85997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-US" sz="3200" kern="1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Work Distribution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18" marR="32918" marT="274320" marB="0" anchor="ctr" anchorCtr="1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-US" sz="3200" kern="1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Issues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18" marR="32918" marT="0" marB="0" anchor="ctr" anchorCtr="1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6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 title="Project Progres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385675"/>
              </p:ext>
            </p:extLst>
          </p:nvPr>
        </p:nvGraphicFramePr>
        <p:xfrm>
          <a:off x="304800" y="1600200"/>
          <a:ext cx="7839076" cy="447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7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and Financing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2639"/>
              </p:ext>
            </p:extLst>
          </p:nvPr>
        </p:nvGraphicFramePr>
        <p:xfrm>
          <a:off x="1524000" y="1350818"/>
          <a:ext cx="60198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Document" r:id="rId3" imgW="3430612" imgH="3422578" progId="Word.Document.12">
                  <p:embed/>
                </p:oleObj>
              </mc:Choice>
              <mc:Fallback>
                <p:oleObj name="Document" r:id="rId3" imgW="3430612" imgH="3422578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50818"/>
                        <a:ext cx="60198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1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9V power source</a:t>
            </a:r>
          </a:p>
          <a:p>
            <a:r>
              <a:rPr lang="en-US" dirty="0" smtClean="0"/>
              <a:t>2x 2’ track straightaways</a:t>
            </a:r>
          </a:p>
          <a:p>
            <a:r>
              <a:rPr lang="en-US" dirty="0" smtClean="0"/>
              <a:t>2x 1’ curved sections w/ 90</a:t>
            </a:r>
            <a:r>
              <a:rPr lang="en-US" dirty="0"/>
              <a:t> </a:t>
            </a:r>
            <a:r>
              <a:rPr lang="en-US" dirty="0" smtClean="0"/>
              <a:t>° angle of curvature</a:t>
            </a:r>
          </a:p>
          <a:p>
            <a:r>
              <a:rPr lang="en-US" dirty="0" smtClean="0"/>
              <a:t>150+ N45 – N50 grade </a:t>
            </a:r>
            <a:r>
              <a:rPr lang="en-US" dirty="0" err="1" smtClean="0"/>
              <a:t>NdFeB</a:t>
            </a:r>
            <a:r>
              <a:rPr lang="en-US" dirty="0" smtClean="0"/>
              <a:t> drive and levitation magnets.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3x A1301 Hall – effect sensors</a:t>
            </a:r>
          </a:p>
          <a:p>
            <a:r>
              <a:rPr lang="en-US" dirty="0" smtClean="0"/>
              <a:t>RN-42 Bluetooth module</a:t>
            </a:r>
          </a:p>
          <a:p>
            <a:r>
              <a:rPr lang="en-US" dirty="0" smtClean="0"/>
              <a:t>Android mobile device</a:t>
            </a:r>
          </a:p>
          <a:p>
            <a:r>
              <a:rPr lang="en-US" dirty="0" smtClean="0"/>
              <a:t>3x Solenoid constructs</a:t>
            </a:r>
          </a:p>
          <a:p>
            <a:r>
              <a:rPr lang="en-US" dirty="0" smtClean="0"/>
              <a:t>7”x 7”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Distribution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934157"/>
              </p:ext>
            </p:extLst>
          </p:nvPr>
        </p:nvGraphicFramePr>
        <p:xfrm>
          <a:off x="533402" y="1828801"/>
          <a:ext cx="7238997" cy="4067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598"/>
                <a:gridCol w="1143000"/>
                <a:gridCol w="1066800"/>
                <a:gridCol w="990600"/>
                <a:gridCol w="1143000"/>
                <a:gridCol w="1142999"/>
              </a:tblGrid>
              <a:tr h="155367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Track Design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Vehicle Design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MC Coding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Remote Controller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Circuit Design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857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Julio Arias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857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Leo Sell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857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Sean </a:t>
                      </a:r>
                      <a:r>
                        <a:rPr lang="en-US" sz="1800" dirty="0" err="1">
                          <a:effectLst/>
                        </a:rPr>
                        <a:t>Mawn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857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William Schiller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1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Originally planned Circular track design was not be feasible for our team due to budget and costs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Manual variable speed wasn’t implemented due to final track length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Working with magnets presented magnetic interference issue in testing affecting circuit, power, and Bluetooth Module Connection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88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462246" cy="44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2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/>
          <a:lstStyle/>
          <a:p>
            <a:r>
              <a:rPr lang="en-US" dirty="0" smtClean="0"/>
              <a:t>Main goal is to demonstrate a mechanically frictionless method of transportation using magnets.</a:t>
            </a:r>
          </a:p>
          <a:p>
            <a:r>
              <a:rPr lang="en-US" dirty="0" smtClean="0"/>
              <a:t>Three objectives</a:t>
            </a:r>
          </a:p>
          <a:p>
            <a:r>
              <a:rPr lang="en-US" dirty="0" smtClean="0"/>
              <a:t>Magnetic levitation</a:t>
            </a:r>
          </a:p>
          <a:p>
            <a:r>
              <a:rPr lang="en-US" dirty="0" smtClean="0"/>
              <a:t>Magnetic propulsion</a:t>
            </a:r>
          </a:p>
          <a:p>
            <a:r>
              <a:rPr lang="en-US" dirty="0" smtClean="0"/>
              <a:t>Wirelessly 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Levitation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Passive design</a:t>
            </a:r>
          </a:p>
          <a:p>
            <a:r>
              <a:rPr lang="en-US" sz="2400" dirty="0" smtClean="0"/>
              <a:t>Two rails North and South</a:t>
            </a:r>
          </a:p>
          <a:p>
            <a:r>
              <a:rPr lang="en-US" sz="2400" dirty="0" smtClean="0"/>
              <a:t>Opposing polarity rails to minimize motor gap magnetic field interference.</a:t>
            </a:r>
          </a:p>
          <a:p>
            <a:r>
              <a:rPr lang="en-US" sz="2400" dirty="0" smtClean="0"/>
              <a:t>Each rail is constructed of non-conductive material and fitted with 2” x ½” x 3/16” N45 grade Neodymium magnets</a:t>
            </a:r>
          </a:p>
          <a:p>
            <a:r>
              <a:rPr lang="en-US" sz="2400" dirty="0" smtClean="0"/>
              <a:t>Levitation achieved through like-pole repulsion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181600"/>
            <a:ext cx="708659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4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Propulsion – The </a:t>
            </a:r>
            <a:r>
              <a:rPr lang="en-US" sz="4400" dirty="0" err="1" smtClean="0"/>
              <a:t>Halbach</a:t>
            </a:r>
            <a:r>
              <a:rPr lang="en-US" sz="4400" dirty="0" smtClean="0"/>
              <a:t> Array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419600"/>
          </a:xfrm>
        </p:spPr>
        <p:txBody>
          <a:bodyPr/>
          <a:lstStyle/>
          <a:p>
            <a:r>
              <a:rPr lang="en-US" dirty="0" smtClean="0"/>
              <a:t>Propulsion will be achieved by fitting the sides of the track with alternating polarity “drive” magnets </a:t>
            </a:r>
            <a:r>
              <a:rPr lang="en-US" dirty="0"/>
              <a:t>with </a:t>
            </a:r>
            <a:r>
              <a:rPr lang="en-US" dirty="0" smtClean="0"/>
              <a:t>spacer magnets to reinforce and direct magnetic field.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4953000" cy="204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0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Halbach</a:t>
            </a:r>
            <a:r>
              <a:rPr lang="en-US" dirty="0" smtClean="0"/>
              <a:t> Array cont.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on the other side of the </a:t>
            </a:r>
            <a:r>
              <a:rPr lang="en-US" dirty="0" err="1" smtClean="0"/>
              <a:t>Halbach</a:t>
            </a:r>
            <a:r>
              <a:rPr lang="en-US" dirty="0" smtClean="0"/>
              <a:t> field is reduced to near zero</a:t>
            </a:r>
          </a:p>
          <a:p>
            <a:r>
              <a:rPr lang="en-US" dirty="0" smtClean="0"/>
              <a:t>By directed the field towards the motor gap in the track, the solenoid motor is saturated by the drive magnet field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46" y="1371600"/>
            <a:ext cx="474865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5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594360"/>
          </a:xfrm>
        </p:spPr>
        <p:txBody>
          <a:bodyPr/>
          <a:lstStyle/>
          <a:p>
            <a:r>
              <a:rPr lang="en-US" sz="4800" dirty="0" smtClean="0"/>
              <a:t>Ideal Maglev configuration</a:t>
            </a:r>
            <a:endParaRPr lang="en-US" sz="4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5269920" y="1143000"/>
            <a:ext cx="3188280" cy="52578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Sides of the vehicle outfitted with identical polarity magnets as track.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Like-polarity creates repulsion.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Solenoid sits in the center of the motor gap of track.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Sides of track lined with drive magnets and amplifying magnets.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" y="1014185"/>
            <a:ext cx="508602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" y="3933371"/>
            <a:ext cx="5174343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8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779</TotalTime>
  <Words>1261</Words>
  <Application>Microsoft Office PowerPoint</Application>
  <PresentationFormat>On-screen Show (4:3)</PresentationFormat>
  <Paragraphs>321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Adjacency</vt:lpstr>
      <vt:lpstr>Microsoft Word Document</vt:lpstr>
      <vt:lpstr>MAGLEV</vt:lpstr>
      <vt:lpstr>Motivation</vt:lpstr>
      <vt:lpstr>Motivation</vt:lpstr>
      <vt:lpstr>Specifications</vt:lpstr>
      <vt:lpstr>Goals and Objectives</vt:lpstr>
      <vt:lpstr>Levitation</vt:lpstr>
      <vt:lpstr>Propulsion – The Halbach Array</vt:lpstr>
      <vt:lpstr>Halbach Array cont.</vt:lpstr>
      <vt:lpstr>Ideal Maglev configuration</vt:lpstr>
      <vt:lpstr>Ideal Track </vt:lpstr>
      <vt:lpstr>Vehicle</vt:lpstr>
      <vt:lpstr>Hardware Block Diagram</vt:lpstr>
      <vt:lpstr>MCU </vt:lpstr>
      <vt:lpstr>MCU Circuit Design</vt:lpstr>
      <vt:lpstr>H-Bridge IC Usage</vt:lpstr>
      <vt:lpstr>H-Bridge Hardware Interface</vt:lpstr>
      <vt:lpstr>Hall-Effect Sensors</vt:lpstr>
      <vt:lpstr>Sensor Hardware Interface</vt:lpstr>
      <vt:lpstr>Three - Phase Drive system</vt:lpstr>
      <vt:lpstr>Ideal Drive System Test Cases</vt:lpstr>
      <vt:lpstr>Controlling the System</vt:lpstr>
      <vt:lpstr>Controlling the System</vt:lpstr>
      <vt:lpstr>Android vs IPhone</vt:lpstr>
      <vt:lpstr>User Interface</vt:lpstr>
      <vt:lpstr>Tracking the speed</vt:lpstr>
      <vt:lpstr>Testing Application with Bluetooth Module and MCU</vt:lpstr>
      <vt:lpstr>PowerPoint Presentation</vt:lpstr>
      <vt:lpstr>Microcontroller Diagram</vt:lpstr>
      <vt:lpstr>Microcontroller Signals</vt:lpstr>
      <vt:lpstr>Class Diagram - MCU</vt:lpstr>
      <vt:lpstr>MCU Movement Control</vt:lpstr>
      <vt:lpstr>Input Output expectation</vt:lpstr>
      <vt:lpstr>MCU HES Usage</vt:lpstr>
      <vt:lpstr>Possible MCU HES Usage</vt:lpstr>
      <vt:lpstr>Braking and speeds</vt:lpstr>
      <vt:lpstr>Counting Magnets</vt:lpstr>
      <vt:lpstr>Administrative Content</vt:lpstr>
      <vt:lpstr>Project Progress</vt:lpstr>
      <vt:lpstr>Budget and Financing</vt:lpstr>
      <vt:lpstr>Work Distribution</vt:lpstr>
      <vt:lpstr>Issues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Mass-A</dc:creator>
  <cp:lastModifiedBy>jcsiervo</cp:lastModifiedBy>
  <cp:revision>107</cp:revision>
  <dcterms:created xsi:type="dcterms:W3CDTF">2013-09-10T18:53:22Z</dcterms:created>
  <dcterms:modified xsi:type="dcterms:W3CDTF">2013-11-24T20:56:35Z</dcterms:modified>
</cp:coreProperties>
</file>