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7" r:id="rId3"/>
    <p:sldId id="258" r:id="rId4"/>
    <p:sldId id="259" r:id="rId5"/>
    <p:sldId id="261" r:id="rId6"/>
    <p:sldId id="262" r:id="rId7"/>
    <p:sldId id="263" r:id="rId8"/>
    <p:sldId id="264" r:id="rId9"/>
    <p:sldId id="265" r:id="rId10"/>
    <p:sldId id="266" r:id="rId11"/>
    <p:sldId id="267" r:id="rId12"/>
    <p:sldId id="362" r:id="rId13"/>
    <p:sldId id="333" r:id="rId14"/>
    <p:sldId id="270" r:id="rId15"/>
    <p:sldId id="271" r:id="rId16"/>
    <p:sldId id="272" r:id="rId17"/>
    <p:sldId id="273" r:id="rId18"/>
    <p:sldId id="274" r:id="rId19"/>
    <p:sldId id="275" r:id="rId20"/>
    <p:sldId id="277" r:id="rId21"/>
    <p:sldId id="278" r:id="rId22"/>
    <p:sldId id="279" r:id="rId23"/>
    <p:sldId id="280" r:id="rId24"/>
    <p:sldId id="281" r:id="rId25"/>
    <p:sldId id="285" r:id="rId26"/>
    <p:sldId id="286" r:id="rId27"/>
    <p:sldId id="287" r:id="rId28"/>
    <p:sldId id="288" r:id="rId29"/>
    <p:sldId id="289" r:id="rId30"/>
    <p:sldId id="290" r:id="rId31"/>
    <p:sldId id="291" r:id="rId32"/>
    <p:sldId id="292" r:id="rId33"/>
    <p:sldId id="357" r:id="rId34"/>
    <p:sldId id="355" r:id="rId35"/>
    <p:sldId id="295" r:id="rId36"/>
    <p:sldId id="296" r:id="rId37"/>
    <p:sldId id="297" r:id="rId38"/>
    <p:sldId id="363" r:id="rId39"/>
    <p:sldId id="364" r:id="rId40"/>
    <p:sldId id="298" r:id="rId41"/>
    <p:sldId id="299" r:id="rId42"/>
    <p:sldId id="358" r:id="rId43"/>
    <p:sldId id="359" r:id="rId44"/>
    <p:sldId id="360" r:id="rId45"/>
    <p:sldId id="370" r:id="rId46"/>
    <p:sldId id="365" r:id="rId47"/>
    <p:sldId id="366" r:id="rId48"/>
    <p:sldId id="367" r:id="rId49"/>
    <p:sldId id="368" r:id="rId50"/>
    <p:sldId id="301" r:id="rId51"/>
    <p:sldId id="302" r:id="rId52"/>
    <p:sldId id="303" r:id="rId53"/>
    <p:sldId id="325" r:id="rId54"/>
    <p:sldId id="323" r:id="rId55"/>
    <p:sldId id="326" r:id="rId56"/>
    <p:sldId id="324" r:id="rId57"/>
    <p:sldId id="327" r:id="rId58"/>
    <p:sldId id="310" r:id="rId59"/>
    <p:sldId id="345" r:id="rId60"/>
    <p:sldId id="346" r:id="rId61"/>
    <p:sldId id="347" r:id="rId62"/>
    <p:sldId id="350" r:id="rId63"/>
    <p:sldId id="317" r:id="rId64"/>
    <p:sldId id="318" r:id="rId65"/>
    <p:sldId id="321" r:id="rId66"/>
    <p:sldId id="372" r:id="rId67"/>
    <p:sldId id="373" r:id="rId68"/>
    <p:sldId id="371" r:id="rId69"/>
    <p:sldId id="37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010"/>
    <a:srgbClr val="B6D64E"/>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06" autoAdjust="0"/>
    <p:restoredTop sz="94687" autoAdjust="0"/>
  </p:normalViewPr>
  <p:slideViewPr>
    <p:cSldViewPr>
      <p:cViewPr varScale="1">
        <p:scale>
          <a:sx n="92" d="100"/>
          <a:sy n="92" d="100"/>
        </p:scale>
        <p:origin x="-7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DED95-E0D0-4F95-AC29-E3E3D4AB3EFD}" type="datetimeFigureOut">
              <a:rPr lang="en-US" smtClean="0"/>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F5914-B0D8-4B52-8952-94E024F105C0}" type="slidenum">
              <a:rPr lang="en-US" smtClean="0"/>
              <a:t>‹#›</a:t>
            </a:fld>
            <a:endParaRPr lang="en-US"/>
          </a:p>
        </p:txBody>
      </p:sp>
    </p:spTree>
    <p:extLst>
      <p:ext uri="{BB962C8B-B14F-4D97-AF65-F5344CB8AC3E}">
        <p14:creationId xmlns:p14="http://schemas.microsoft.com/office/powerpoint/2010/main" val="81552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several attempts</a:t>
            </a:r>
            <a:r>
              <a:rPr lang="en-US" baseline="0" dirty="0" smtClean="0"/>
              <a:t> to create an algorithm to detect the onset of rain, we eventually settled on an algorithm that assigns weighted values on the slope or change of each of the three parameters measured.</a:t>
            </a:r>
            <a:endParaRPr lang="en-US" dirty="0"/>
          </a:p>
        </p:txBody>
      </p:sp>
      <p:sp>
        <p:nvSpPr>
          <p:cNvPr id="4" name="Slide Number Placeholder 3"/>
          <p:cNvSpPr>
            <a:spLocks noGrp="1"/>
          </p:cNvSpPr>
          <p:nvPr>
            <p:ph type="sldNum" sz="quarter" idx="10"/>
          </p:nvPr>
        </p:nvSpPr>
        <p:spPr/>
        <p:txBody>
          <a:bodyPr/>
          <a:lstStyle/>
          <a:p>
            <a:fld id="{931F5914-B0D8-4B52-8952-94E024F105C0}" type="slidenum">
              <a:rPr lang="en-US" smtClean="0"/>
              <a:t>12</a:t>
            </a:fld>
            <a:endParaRPr lang="en-US"/>
          </a:p>
        </p:txBody>
      </p:sp>
    </p:spTree>
    <p:extLst>
      <p:ext uri="{BB962C8B-B14F-4D97-AF65-F5344CB8AC3E}">
        <p14:creationId xmlns:p14="http://schemas.microsoft.com/office/powerpoint/2010/main" val="198938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16824-6C16-4CA6-8170-FEFA77774D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16824-6C16-4CA6-8170-FEFA77774D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16824-6C16-4CA6-8170-FEFA77774D7E}"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16824-6C16-4CA6-8170-FEFA77774D7E}"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16824-6C16-4CA6-8170-FEFA77774D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16824-6C16-4CA6-8170-FEFA77774D7E}"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16824-6C16-4CA6-8170-FEFA77774D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16824-6C16-4CA6-8170-FEFA77774D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16824-6C16-4CA6-8170-FEFA77774D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16824-6C16-4CA6-8170-FEFA77774D7E}"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F3CDB-5C9B-4764-A2B8-F311CB2A75F3}"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16824-6C16-4CA6-8170-FEFA77774D7E}"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F3F3CDB-5C9B-4764-A2B8-F311CB2A75F3}" type="datetimeFigureOut">
              <a:rPr lang="en-US" smtClean="0"/>
              <a:pPr/>
              <a:t>11/25/2013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816824-6C16-4CA6-8170-FEFA77774D7E}"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 descr="green leaf  images 1024X1209"/>
          <p:cNvSpPr>
            <a:spLocks noChangeArrowheads="1" noChangeShapeType="1" noTextEdit="1"/>
          </p:cNvSpPr>
          <p:nvPr/>
        </p:nvSpPr>
        <p:spPr bwMode="auto">
          <a:xfrm>
            <a:off x="2143125" y="1828800"/>
            <a:ext cx="5124450" cy="1449388"/>
          </a:xfrm>
          <a:prstGeom prst="rect">
            <a:avLst/>
          </a:prstGeom>
        </p:spPr>
        <p:txBody>
          <a:bodyPr wrap="none" fromWordArt="1">
            <a:prstTxWarp prst="textPlain">
              <a:avLst>
                <a:gd name="adj" fmla="val 50000"/>
              </a:avLst>
            </a:prstTxWarp>
          </a:bodyPr>
          <a:lstStyle/>
          <a:p>
            <a:pPr algn="ctr" rtl="0">
              <a:buNone/>
            </a:pPr>
            <a:r>
              <a:rPr lang="en-US" sz="3600" kern="10" spc="0" dirty="0" smtClean="0">
                <a:ln w="12700">
                  <a:solidFill>
                    <a:srgbClr val="000000"/>
                  </a:solidFill>
                  <a:round/>
                  <a:headEnd/>
                  <a:tailEnd/>
                </a:ln>
                <a:blipFill dpi="0" rotWithShape="1">
                  <a:blip r:embed="rId2"/>
                  <a:srcRect/>
                  <a:stretch>
                    <a:fillRect/>
                  </a:stretch>
                </a:blipFill>
                <a:effectLst>
                  <a:outerShdw dist="45791" dir="2021404" algn="ctr" rotWithShape="0">
                    <a:srgbClr val="B2B2B2">
                      <a:alpha val="80000"/>
                    </a:srgbClr>
                  </a:outerShdw>
                </a:effectLst>
                <a:latin typeface="Times New Roman"/>
                <a:cs typeface="Times New Roman"/>
              </a:rPr>
              <a:t>Eco-Sense</a:t>
            </a:r>
            <a:endParaRPr lang="en-US" sz="3600" kern="10" spc="0" dirty="0">
              <a:ln w="12700">
                <a:solidFill>
                  <a:srgbClr val="000000"/>
                </a:solidFill>
                <a:round/>
                <a:headEnd/>
                <a:tailEnd/>
              </a:ln>
              <a:blipFill dpi="0" rotWithShape="1">
                <a:blip r:embed="rId2"/>
                <a:srcRect/>
                <a:stretch>
                  <a:fillRect/>
                </a:stretch>
              </a:blipFill>
              <a:effectLst>
                <a:outerShdw dist="45791" dir="2021404" algn="ctr" rotWithShape="0">
                  <a:srgbClr val="B2B2B2">
                    <a:alpha val="80000"/>
                  </a:srgbClr>
                </a:outerShdw>
              </a:effectLst>
              <a:latin typeface="Times New Roman"/>
              <a:cs typeface="Times New Roman"/>
            </a:endParaRPr>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600" y="5408590"/>
            <a:ext cx="1114425" cy="1125739"/>
          </a:xfrm>
          <a:prstGeom prst="rect">
            <a:avLst/>
          </a:prstGeom>
        </p:spPr>
      </p:pic>
      <p:sp>
        <p:nvSpPr>
          <p:cNvPr id="8" name="TextBox 7"/>
          <p:cNvSpPr txBox="1"/>
          <p:nvPr/>
        </p:nvSpPr>
        <p:spPr>
          <a:xfrm>
            <a:off x="381000" y="5334000"/>
            <a:ext cx="3200400" cy="1200329"/>
          </a:xfrm>
          <a:prstGeom prst="rect">
            <a:avLst/>
          </a:prstGeom>
          <a:noFill/>
        </p:spPr>
        <p:txBody>
          <a:bodyPr wrap="square" rtlCol="0">
            <a:spAutoFit/>
          </a:bodyPr>
          <a:lstStyle/>
          <a:p>
            <a:pPr algn="ctr"/>
            <a:r>
              <a:rPr lang="en-US" dirty="0" smtClean="0">
                <a:solidFill>
                  <a:schemeClr val="accent1"/>
                </a:solidFill>
              </a:rPr>
              <a:t>Group 7:</a:t>
            </a:r>
            <a:endParaRPr lang="en-US" dirty="0">
              <a:solidFill>
                <a:schemeClr val="accent1"/>
              </a:solidFill>
            </a:endParaRPr>
          </a:p>
          <a:p>
            <a:pPr algn="ctr"/>
            <a:r>
              <a:rPr lang="en-US" dirty="0">
                <a:solidFill>
                  <a:schemeClr val="accent1"/>
                </a:solidFill>
              </a:rPr>
              <a:t>Neil Northcutt</a:t>
            </a:r>
          </a:p>
          <a:p>
            <a:pPr algn="ctr"/>
            <a:r>
              <a:rPr lang="en-US" dirty="0">
                <a:solidFill>
                  <a:schemeClr val="accent1"/>
                </a:solidFill>
              </a:rPr>
              <a:t>Jamie </a:t>
            </a:r>
            <a:r>
              <a:rPr lang="en-US" dirty="0" err="1">
                <a:solidFill>
                  <a:schemeClr val="accent1"/>
                </a:solidFill>
              </a:rPr>
              <a:t>Olheiser</a:t>
            </a:r>
            <a:r>
              <a:rPr lang="en-US" dirty="0">
                <a:solidFill>
                  <a:schemeClr val="accent1"/>
                </a:solidFill>
              </a:rPr>
              <a:t> </a:t>
            </a:r>
            <a:br>
              <a:rPr lang="en-US" dirty="0">
                <a:solidFill>
                  <a:schemeClr val="accent1"/>
                </a:solidFill>
              </a:rPr>
            </a:br>
            <a:r>
              <a:rPr lang="en-US" dirty="0">
                <a:solidFill>
                  <a:schemeClr val="accent1"/>
                </a:solidFill>
              </a:rPr>
              <a:t>Daniel Haggerty</a:t>
            </a:r>
          </a:p>
        </p:txBody>
      </p:sp>
    </p:spTree>
    <p:extLst>
      <p:ext uri="{BB962C8B-B14F-4D97-AF65-F5344CB8AC3E}">
        <p14:creationId xmlns:p14="http://schemas.microsoft.com/office/powerpoint/2010/main" val="3170072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971800"/>
            <a:ext cx="6248400" cy="3581400"/>
          </a:xfrm>
          <a:prstGeom prst="rect">
            <a:avLst/>
          </a:prstGeom>
          <a:noFill/>
          <a:ln>
            <a:noFill/>
          </a:ln>
        </p:spPr>
      </p:pic>
      <p:sp>
        <p:nvSpPr>
          <p:cNvPr id="2" name="Title 1"/>
          <p:cNvSpPr>
            <a:spLocks noGrp="1"/>
          </p:cNvSpPr>
          <p:nvPr>
            <p:ph type="title"/>
          </p:nvPr>
        </p:nvSpPr>
        <p:spPr/>
        <p:txBody>
          <a:bodyPr/>
          <a:lstStyle/>
          <a:p>
            <a:r>
              <a:rPr lang="en-US" dirty="0" smtClean="0"/>
              <a:t>Weather Prediction - Humidity</a:t>
            </a:r>
            <a:endParaRPr lang="en-US" dirty="0"/>
          </a:p>
        </p:txBody>
      </p:sp>
      <p:sp>
        <p:nvSpPr>
          <p:cNvPr id="4" name="Content Placeholder 3"/>
          <p:cNvSpPr>
            <a:spLocks noGrp="1"/>
          </p:cNvSpPr>
          <p:nvPr>
            <p:ph sz="quarter" idx="13"/>
          </p:nvPr>
        </p:nvSpPr>
        <p:spPr>
          <a:xfrm>
            <a:off x="457200" y="1600201"/>
            <a:ext cx="8001000" cy="2514600"/>
          </a:xfrm>
        </p:spPr>
        <p:txBody>
          <a:bodyPr/>
          <a:lstStyle/>
          <a:p>
            <a:endParaRPr lang="en-US" dirty="0" smtClean="0"/>
          </a:p>
          <a:p>
            <a:endParaRPr lang="en-US" dirty="0"/>
          </a:p>
          <a:p>
            <a:r>
              <a:rPr lang="en-US" dirty="0" smtClean="0"/>
              <a:t>Generally</a:t>
            </a:r>
            <a:r>
              <a:rPr lang="en-US" dirty="0"/>
              <a:t>, relative humidity rises before the onset of </a:t>
            </a:r>
            <a:r>
              <a:rPr lang="en-US" dirty="0" smtClean="0"/>
              <a:t>rain</a:t>
            </a:r>
            <a:endParaRPr lang="en-US" dirty="0"/>
          </a:p>
        </p:txBody>
      </p:sp>
    </p:spTree>
    <p:extLst>
      <p:ext uri="{BB962C8B-B14F-4D97-AF65-F5344CB8AC3E}">
        <p14:creationId xmlns:p14="http://schemas.microsoft.com/office/powerpoint/2010/main" val="2061479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276600"/>
            <a:ext cx="6248400" cy="3581400"/>
          </a:xfrm>
          <a:prstGeom prst="rect">
            <a:avLst/>
          </a:prstGeom>
          <a:noFill/>
          <a:ln>
            <a:noFill/>
          </a:ln>
        </p:spPr>
      </p:pic>
      <p:sp>
        <p:nvSpPr>
          <p:cNvPr id="2" name="Title 1"/>
          <p:cNvSpPr>
            <a:spLocks noGrp="1"/>
          </p:cNvSpPr>
          <p:nvPr>
            <p:ph type="title"/>
          </p:nvPr>
        </p:nvSpPr>
        <p:spPr/>
        <p:txBody>
          <a:bodyPr/>
          <a:lstStyle/>
          <a:p>
            <a:r>
              <a:rPr lang="en-US" dirty="0" smtClean="0"/>
              <a:t>Weather Prediction - Pressure</a:t>
            </a:r>
            <a:endParaRPr lang="en-US" dirty="0"/>
          </a:p>
        </p:txBody>
      </p:sp>
      <p:sp>
        <p:nvSpPr>
          <p:cNvPr id="4" name="Content Placeholder 3"/>
          <p:cNvSpPr>
            <a:spLocks noGrp="1"/>
          </p:cNvSpPr>
          <p:nvPr>
            <p:ph sz="quarter" idx="13"/>
          </p:nvPr>
        </p:nvSpPr>
        <p:spPr>
          <a:xfrm>
            <a:off x="457200" y="1600201"/>
            <a:ext cx="8001000" cy="2514600"/>
          </a:xfrm>
        </p:spPr>
        <p:txBody>
          <a:bodyPr/>
          <a:lstStyle/>
          <a:p>
            <a:endParaRPr lang="en-US" dirty="0" smtClean="0"/>
          </a:p>
          <a:p>
            <a:endParaRPr lang="en-US" dirty="0"/>
          </a:p>
          <a:p>
            <a:r>
              <a:rPr lang="en-US" dirty="0" smtClean="0"/>
              <a:t>Generally, barometric pressure drops before the onset of rain</a:t>
            </a:r>
            <a:endParaRPr lang="en-US" dirty="0"/>
          </a:p>
        </p:txBody>
      </p:sp>
    </p:spTree>
    <p:extLst>
      <p:ext uri="{BB962C8B-B14F-4D97-AF65-F5344CB8AC3E}">
        <p14:creationId xmlns:p14="http://schemas.microsoft.com/office/powerpoint/2010/main" val="796667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Weather Prediction Algorithm</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873425026"/>
              </p:ext>
            </p:extLst>
          </p:nvPr>
        </p:nvGraphicFramePr>
        <p:xfrm>
          <a:off x="685800" y="2209800"/>
          <a:ext cx="2867025" cy="4010025"/>
        </p:xfrm>
        <a:graphic>
          <a:graphicData uri="http://schemas.openxmlformats.org/presentationml/2006/ole">
            <mc:AlternateContent xmlns:mc="http://schemas.openxmlformats.org/markup-compatibility/2006">
              <mc:Choice xmlns:v="urn:schemas-microsoft-com:vml" Requires="v">
                <p:oleObj spid="_x0000_s1040" name="Worksheet" r:id="rId4" imgW="2866957" imgH="4009935" progId="Excel.Sheet.12">
                  <p:embed/>
                </p:oleObj>
              </mc:Choice>
              <mc:Fallback>
                <p:oleObj name="Worksheet" r:id="rId4" imgW="2866957" imgH="4009935" progId="Excel.Sheet.12">
                  <p:embed/>
                  <p:pic>
                    <p:nvPicPr>
                      <p:cNvPr id="0" name=""/>
                      <p:cNvPicPr/>
                      <p:nvPr/>
                    </p:nvPicPr>
                    <p:blipFill>
                      <a:blip r:embed="rId5"/>
                      <a:stretch>
                        <a:fillRect/>
                      </a:stretch>
                    </p:blipFill>
                    <p:spPr>
                      <a:xfrm>
                        <a:off x="685800" y="2209800"/>
                        <a:ext cx="2867025" cy="40100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4161250" y="2514600"/>
                <a:ext cx="3554000" cy="629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𝑅𝑎𝑖𝑛</m:t>
                      </m:r>
                      <m:r>
                        <a:rPr lang="en-US" i="1" smtClean="0">
                          <a:latin typeface="Cambria Math"/>
                        </a:rPr>
                        <m:t>=</m:t>
                      </m:r>
                      <m:f>
                        <m:fPr>
                          <m:ctrlPr>
                            <a:rPr lang="en-US" i="1" smtClean="0">
                              <a:latin typeface="Cambria Math"/>
                            </a:rPr>
                          </m:ctrlPr>
                        </m:fPr>
                        <m:num>
                          <m:r>
                            <a:rPr lang="en-US" b="0" i="1" smtClean="0">
                              <a:latin typeface="Cambria Math"/>
                            </a:rPr>
                            <m:t>0.2</m:t>
                          </m:r>
                          <m:r>
                            <a:rPr lang="en-US" b="0" i="1" smtClean="0">
                              <a:latin typeface="Cambria Math"/>
                            </a:rPr>
                            <m:t>𝑃</m:t>
                          </m:r>
                          <m:r>
                            <a:rPr lang="en-US" b="0" i="1" smtClean="0">
                              <a:latin typeface="Cambria Math"/>
                            </a:rPr>
                            <m:t>+0.3</m:t>
                          </m:r>
                          <m:d>
                            <m:dPr>
                              <m:ctrlPr>
                                <a:rPr lang="en-US" b="0" i="1" smtClean="0">
                                  <a:latin typeface="Cambria Math"/>
                                </a:rPr>
                              </m:ctrlPr>
                            </m:dPr>
                            <m:e>
                              <m:sSub>
                                <m:sSubPr>
                                  <m:ctrlPr>
                                    <a:rPr lang="en-US" b="0" i="1" smtClean="0">
                                      <a:latin typeface="Cambria Math"/>
                                    </a:rPr>
                                  </m:ctrlPr>
                                </m:sSubPr>
                                <m:e>
                                  <m:r>
                                    <a:rPr lang="en-US" b="0" i="1" smtClean="0">
                                      <a:latin typeface="Cambria Math"/>
                                    </a:rPr>
                                    <m:t>𝑇</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𝑇</m:t>
                                  </m:r>
                                </m:e>
                                <m:sub>
                                  <m:r>
                                    <a:rPr lang="en-US" b="0" i="1" smtClean="0">
                                      <a:latin typeface="Cambria Math"/>
                                    </a:rPr>
                                    <m:t>2</m:t>
                                  </m:r>
                                </m:sub>
                              </m:sSub>
                            </m:e>
                          </m:d>
                          <m:r>
                            <a:rPr lang="en-US" b="0" i="1" smtClean="0">
                              <a:latin typeface="Cambria Math"/>
                            </a:rPr>
                            <m:t>+.5</m:t>
                          </m:r>
                          <m:r>
                            <a:rPr lang="en-US" b="0" i="1" smtClean="0">
                              <a:latin typeface="Cambria Math"/>
                            </a:rPr>
                            <m:t>𝐻</m:t>
                          </m:r>
                        </m:num>
                        <m:den>
                          <m:r>
                            <a:rPr lang="en-US" b="0" i="1" smtClean="0">
                              <a:latin typeface="Cambria Math"/>
                            </a:rPr>
                            <m:t>5</m:t>
                          </m:r>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161250" y="2514600"/>
                <a:ext cx="3554000" cy="629916"/>
              </a:xfrm>
              <a:prstGeom prst="rect">
                <a:avLst/>
              </a:prstGeom>
              <a:blipFill rotWithShape="1">
                <a:blip r:embed="rId6"/>
                <a:stretch>
                  <a:fillRect/>
                </a:stretch>
              </a:blipFill>
            </p:spPr>
            <p:txBody>
              <a:bodyPr/>
              <a:lstStyle/>
              <a:p>
                <a:r>
                  <a:rPr lang="en-US">
                    <a:noFill/>
                  </a:rPr>
                  <a:t> </a:t>
                </a:r>
              </a:p>
            </p:txBody>
          </p:sp>
        </mc:Fallback>
      </mc:AlternateContent>
      <p:sp>
        <p:nvSpPr>
          <p:cNvPr id="16" name="Content Placeholder 15"/>
          <p:cNvSpPr>
            <a:spLocks noGrp="1"/>
          </p:cNvSpPr>
          <p:nvPr>
            <p:ph idx="1"/>
          </p:nvPr>
        </p:nvSpPr>
        <p:spPr>
          <a:xfrm>
            <a:off x="3810000" y="3428999"/>
            <a:ext cx="5029200" cy="3194787"/>
          </a:xfrm>
        </p:spPr>
        <p:txBody>
          <a:bodyPr/>
          <a:lstStyle/>
          <a:p>
            <a:r>
              <a:rPr lang="en-US" dirty="0" smtClean="0"/>
              <a:t>When Rain is above 0.4 a rain storm is predicted in the next hour</a:t>
            </a:r>
          </a:p>
          <a:p>
            <a:pPr lvl="1"/>
            <a:r>
              <a:rPr lang="en-US" dirty="0" smtClean="0"/>
              <a:t>70% rain prediction</a:t>
            </a:r>
          </a:p>
          <a:p>
            <a:pPr lvl="1"/>
            <a:r>
              <a:rPr lang="en-US" dirty="0" smtClean="0"/>
              <a:t>15% false prediction of rain</a:t>
            </a:r>
          </a:p>
          <a:p>
            <a:r>
              <a:rPr lang="en-US" dirty="0" smtClean="0"/>
              <a:t>This algorithm was developed from over 200hrs of Orlando weather data</a:t>
            </a:r>
            <a:endParaRPr lang="en-US" dirty="0"/>
          </a:p>
        </p:txBody>
      </p:sp>
    </p:spTree>
    <p:extLst>
      <p:ext uri="{BB962C8B-B14F-4D97-AF65-F5344CB8AC3E}">
        <p14:creationId xmlns:p14="http://schemas.microsoft.com/office/powerpoint/2010/main" val="765368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Hardware</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8" name="Group 37"/>
          <p:cNvGrpSpPr/>
          <p:nvPr/>
        </p:nvGrpSpPr>
        <p:grpSpPr>
          <a:xfrm>
            <a:off x="152400" y="838200"/>
            <a:ext cx="8763000" cy="5403849"/>
            <a:chOff x="0" y="762000"/>
            <a:chExt cx="9144000" cy="5638800"/>
          </a:xfrm>
        </p:grpSpPr>
        <p:grpSp>
          <p:nvGrpSpPr>
            <p:cNvPr id="39" name="Group 66"/>
            <p:cNvGrpSpPr/>
            <p:nvPr/>
          </p:nvGrpSpPr>
          <p:grpSpPr>
            <a:xfrm>
              <a:off x="76200" y="838200"/>
              <a:ext cx="8991600" cy="5508487"/>
              <a:chOff x="76200" y="838200"/>
              <a:chExt cx="8991600" cy="5508486"/>
            </a:xfrm>
          </p:grpSpPr>
          <p:grpSp>
            <p:nvGrpSpPr>
              <p:cNvPr id="43" name="Group 61"/>
              <p:cNvGrpSpPr/>
              <p:nvPr/>
            </p:nvGrpSpPr>
            <p:grpSpPr>
              <a:xfrm>
                <a:off x="76200" y="1524000"/>
                <a:ext cx="8991600" cy="4114800"/>
                <a:chOff x="1371600" y="1600200"/>
                <a:chExt cx="6705600" cy="3352800"/>
              </a:xfrm>
            </p:grpSpPr>
            <p:grpSp>
              <p:nvGrpSpPr>
                <p:cNvPr id="47" name="Group 8"/>
                <p:cNvGrpSpPr>
                  <a:grpSpLocks/>
                </p:cNvGrpSpPr>
                <p:nvPr/>
              </p:nvGrpSpPr>
              <p:grpSpPr bwMode="auto">
                <a:xfrm>
                  <a:off x="1371600" y="1905000"/>
                  <a:ext cx="2971800" cy="2895600"/>
                  <a:chOff x="0" y="0"/>
                  <a:chExt cx="53162" cy="51085"/>
                </a:xfrm>
              </p:grpSpPr>
              <p:sp>
                <p:nvSpPr>
                  <p:cNvPr id="73"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75"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78"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9"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1"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4"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5"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7"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8"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9"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0"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1"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2"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3"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9"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0"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1"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2"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3"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8" name="Group 107"/>
                <p:cNvGrpSpPr>
                  <a:grpSpLocks/>
                </p:cNvGrpSpPr>
                <p:nvPr/>
              </p:nvGrpSpPr>
              <p:grpSpPr bwMode="auto">
                <a:xfrm>
                  <a:off x="4781243" y="3124200"/>
                  <a:ext cx="3295957" cy="1828800"/>
                  <a:chOff x="-341" y="0"/>
                  <a:chExt cx="58062" cy="31273"/>
                </a:xfrm>
              </p:grpSpPr>
              <p:sp>
                <p:nvSpPr>
                  <p:cNvPr id="59"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61"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3"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64"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5"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6"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7"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9"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70"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71"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72"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49" name="Group 40"/>
                <p:cNvGrpSpPr>
                  <a:grpSpLocks/>
                </p:cNvGrpSpPr>
                <p:nvPr/>
              </p:nvGrpSpPr>
              <p:grpSpPr bwMode="auto">
                <a:xfrm>
                  <a:off x="4876800" y="1600200"/>
                  <a:ext cx="3048000" cy="1186216"/>
                  <a:chOff x="0" y="0"/>
                  <a:chExt cx="53162" cy="20701"/>
                </a:xfrm>
              </p:grpSpPr>
              <p:sp>
                <p:nvSpPr>
                  <p:cNvPr id="50"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1"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2"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53"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5"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6"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7"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8"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44" name="Rectangle 43"/>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45" name="Rectangle 44"/>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46" name="Rectangle 45"/>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40" name="Rounded Rectangle 39"/>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ounded Rectangle 19"/>
          <p:cNvSpPr>
            <a:spLocks noChangeArrowheads="1"/>
          </p:cNvSpPr>
          <p:nvPr/>
        </p:nvSpPr>
        <p:spPr bwMode="auto">
          <a:xfrm>
            <a:off x="304800" y="2971800"/>
            <a:ext cx="1015383"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53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Measures the absolute humidity of the surroundings.</a:t>
            </a:r>
          </a:p>
          <a:p>
            <a:r>
              <a:rPr lang="en-US" dirty="0" smtClean="0"/>
              <a:t>Used for weather prediction and when to water algorithms</a:t>
            </a:r>
          </a:p>
          <a:p>
            <a:r>
              <a:rPr lang="en-US" dirty="0" smtClean="0"/>
              <a:t>Needs to be exposed to the elements for accurate readings</a:t>
            </a:r>
            <a:endParaRPr lang="en-US" dirty="0"/>
          </a:p>
        </p:txBody>
      </p:sp>
      <p:sp>
        <p:nvSpPr>
          <p:cNvPr id="2" name="Title 1"/>
          <p:cNvSpPr>
            <a:spLocks noGrp="1"/>
          </p:cNvSpPr>
          <p:nvPr>
            <p:ph type="title"/>
          </p:nvPr>
        </p:nvSpPr>
        <p:spPr/>
        <p:txBody>
          <a:bodyPr/>
          <a:lstStyle/>
          <a:p>
            <a:r>
              <a:rPr lang="en-US" dirty="0" smtClean="0"/>
              <a:t>Humidity Sensor</a:t>
            </a:r>
            <a:endParaRPr lang="en-US" dirty="0"/>
          </a:p>
        </p:txBody>
      </p:sp>
    </p:spTree>
    <p:extLst>
      <p:ext uri="{BB962C8B-B14F-4D97-AF65-F5344CB8AC3E}">
        <p14:creationId xmlns:p14="http://schemas.microsoft.com/office/powerpoint/2010/main" val="3376387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334000"/>
            <a:ext cx="8229600" cy="700881"/>
          </a:xfrm>
        </p:spPr>
        <p:txBody>
          <a:bodyPr/>
          <a:lstStyle/>
          <a:p>
            <a:pPr marL="0" indent="0">
              <a:buNone/>
            </a:pPr>
            <a:r>
              <a:rPr lang="en-US" dirty="0"/>
              <a:t> </a:t>
            </a:r>
          </a:p>
        </p:txBody>
      </p:sp>
      <p:sp>
        <p:nvSpPr>
          <p:cNvPr id="2" name="Title 1"/>
          <p:cNvSpPr>
            <a:spLocks noGrp="1"/>
          </p:cNvSpPr>
          <p:nvPr>
            <p:ph type="title"/>
          </p:nvPr>
        </p:nvSpPr>
        <p:spPr/>
        <p:txBody>
          <a:bodyPr/>
          <a:lstStyle/>
          <a:p>
            <a:r>
              <a:rPr lang="en-US" dirty="0" smtClean="0"/>
              <a:t>Humidity Sensor</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788995406"/>
              </p:ext>
            </p:extLst>
          </p:nvPr>
        </p:nvGraphicFramePr>
        <p:xfrm>
          <a:off x="228601" y="2743200"/>
          <a:ext cx="8610599" cy="2438400"/>
        </p:xfrm>
        <a:graphic>
          <a:graphicData uri="http://schemas.openxmlformats.org/drawingml/2006/table">
            <a:tbl>
              <a:tblPr firstRow="1" firstCol="1" bandRow="1">
                <a:tableStyleId>{5C22544A-7EE6-4342-B048-85BDC9FD1C3A}</a:tableStyleId>
              </a:tblPr>
              <a:tblGrid>
                <a:gridCol w="1216060"/>
                <a:gridCol w="1252231"/>
                <a:gridCol w="1553663"/>
                <a:gridCol w="1145439"/>
                <a:gridCol w="1069650"/>
                <a:gridCol w="1145439"/>
                <a:gridCol w="1228117"/>
              </a:tblGrid>
              <a:tr h="487680">
                <a:tc>
                  <a:txBody>
                    <a:bodyPr/>
                    <a:lstStyle/>
                    <a:p>
                      <a:pPr algn="l">
                        <a:spcAft>
                          <a:spcPts val="0"/>
                        </a:spcAft>
                      </a:pPr>
                      <a:r>
                        <a:rPr lang="en-US" sz="1400" dirty="0">
                          <a:effectLst/>
                        </a:rPr>
                        <a:t>Part</a:t>
                      </a:r>
                      <a:endParaRPr lang="en-US" sz="1400" dirty="0">
                        <a:effectLst/>
                        <a:latin typeface="Calibri"/>
                      </a:endParaRPr>
                    </a:p>
                  </a:txBody>
                  <a:tcPr marL="68580" marR="68580" marT="0" marB="0"/>
                </a:tc>
                <a:tc>
                  <a:txBody>
                    <a:bodyPr/>
                    <a:lstStyle/>
                    <a:p>
                      <a:pPr algn="l">
                        <a:spcAft>
                          <a:spcPts val="0"/>
                        </a:spcAft>
                      </a:pPr>
                      <a:r>
                        <a:rPr lang="en-US" sz="1400" dirty="0">
                          <a:effectLst/>
                        </a:rPr>
                        <a:t>Supply</a:t>
                      </a:r>
                      <a:br>
                        <a:rPr lang="en-US" sz="1400" dirty="0">
                          <a:effectLst/>
                        </a:rPr>
                      </a:br>
                      <a:r>
                        <a:rPr lang="en-US" sz="1400" dirty="0">
                          <a:effectLst/>
                        </a:rPr>
                        <a:t>Voltage</a:t>
                      </a:r>
                      <a:endParaRPr lang="en-US" sz="1400" dirty="0">
                        <a:effectLst/>
                        <a:latin typeface="Calibri"/>
                      </a:endParaRPr>
                    </a:p>
                  </a:txBody>
                  <a:tcPr marL="68580" marR="68580" marT="0" marB="0"/>
                </a:tc>
                <a:tc>
                  <a:txBody>
                    <a:bodyPr/>
                    <a:lstStyle/>
                    <a:p>
                      <a:pPr algn="l">
                        <a:spcAft>
                          <a:spcPts val="0"/>
                        </a:spcAft>
                      </a:pPr>
                      <a:r>
                        <a:rPr lang="en-US" sz="1400">
                          <a:effectLst/>
                        </a:rPr>
                        <a:t>Current</a:t>
                      </a:r>
                      <a:endParaRPr lang="en-US" sz="1400">
                        <a:effectLst/>
                        <a:latin typeface="Calibri"/>
                      </a:endParaRPr>
                    </a:p>
                  </a:txBody>
                  <a:tcPr marL="68580" marR="68580" marT="0" marB="0"/>
                </a:tc>
                <a:tc>
                  <a:txBody>
                    <a:bodyPr/>
                    <a:lstStyle/>
                    <a:p>
                      <a:pPr algn="l">
                        <a:spcAft>
                          <a:spcPts val="0"/>
                        </a:spcAft>
                      </a:pPr>
                      <a:r>
                        <a:rPr lang="en-US" sz="1400">
                          <a:effectLst/>
                        </a:rPr>
                        <a:t>Humidity</a:t>
                      </a:r>
                      <a:br>
                        <a:rPr lang="en-US" sz="1400">
                          <a:effectLst/>
                        </a:rPr>
                      </a:br>
                      <a:r>
                        <a:rPr lang="en-US" sz="1400">
                          <a:effectLst/>
                        </a:rPr>
                        <a:t>Range</a:t>
                      </a:r>
                      <a:endParaRPr lang="en-US" sz="1400">
                        <a:effectLst/>
                        <a:latin typeface="Calibri"/>
                      </a:endParaRPr>
                    </a:p>
                  </a:txBody>
                  <a:tcPr marL="68580" marR="68580" marT="0" marB="0"/>
                </a:tc>
                <a:tc>
                  <a:txBody>
                    <a:bodyPr/>
                    <a:lstStyle/>
                    <a:p>
                      <a:pPr algn="l">
                        <a:spcAft>
                          <a:spcPts val="0"/>
                        </a:spcAft>
                      </a:pPr>
                      <a:r>
                        <a:rPr lang="en-US" sz="1400">
                          <a:effectLst/>
                        </a:rPr>
                        <a:t>Accuracy</a:t>
                      </a:r>
                      <a:endParaRPr lang="en-US" sz="1400">
                        <a:effectLst/>
                        <a:latin typeface="Calibri"/>
                      </a:endParaRPr>
                    </a:p>
                  </a:txBody>
                  <a:tcPr marL="68580" marR="68580" marT="0" marB="0"/>
                </a:tc>
                <a:tc>
                  <a:txBody>
                    <a:bodyPr/>
                    <a:lstStyle/>
                    <a:p>
                      <a:pPr algn="l">
                        <a:spcAft>
                          <a:spcPts val="0"/>
                        </a:spcAft>
                      </a:pPr>
                      <a:r>
                        <a:rPr lang="en-US" sz="1400" dirty="0">
                          <a:effectLst/>
                        </a:rPr>
                        <a:t>Shutdown</a:t>
                      </a:r>
                      <a:br>
                        <a:rPr lang="en-US" sz="1400" dirty="0">
                          <a:effectLst/>
                        </a:rPr>
                      </a:br>
                      <a:r>
                        <a:rPr lang="en-US" sz="1400" dirty="0">
                          <a:effectLst/>
                        </a:rPr>
                        <a:t>Current</a:t>
                      </a:r>
                      <a:endParaRPr lang="en-US" sz="1400" dirty="0">
                        <a:effectLst/>
                        <a:latin typeface="Calibri"/>
                      </a:endParaRPr>
                    </a:p>
                  </a:txBody>
                  <a:tcPr marL="68580" marR="68580" marT="0" marB="0"/>
                </a:tc>
                <a:tc>
                  <a:txBody>
                    <a:bodyPr/>
                    <a:lstStyle/>
                    <a:p>
                      <a:pPr algn="l">
                        <a:spcAft>
                          <a:spcPts val="0"/>
                        </a:spcAft>
                      </a:pPr>
                      <a:r>
                        <a:rPr lang="en-US" sz="1400">
                          <a:effectLst/>
                        </a:rPr>
                        <a:t>Cost</a:t>
                      </a:r>
                      <a:endParaRPr lang="en-US" sz="1400">
                        <a:effectLst/>
                        <a:latin typeface="Calibri"/>
                      </a:endParaRPr>
                    </a:p>
                  </a:txBody>
                  <a:tcPr marL="68580" marR="68580" marT="0" marB="0"/>
                </a:tc>
              </a:tr>
              <a:tr h="243840">
                <a:tc>
                  <a:txBody>
                    <a:bodyPr/>
                    <a:lstStyle/>
                    <a:p>
                      <a:pPr algn="l">
                        <a:spcAft>
                          <a:spcPts val="0"/>
                        </a:spcAft>
                      </a:pPr>
                      <a:r>
                        <a:rPr lang="en-US" sz="1400">
                          <a:effectLst/>
                        </a:rPr>
                        <a:t>DHT11</a:t>
                      </a:r>
                      <a:endParaRPr lang="en-US" sz="1400">
                        <a:effectLst/>
                        <a:latin typeface="Calibri"/>
                      </a:endParaRPr>
                    </a:p>
                  </a:txBody>
                  <a:tcPr marL="68580" marR="68580" marT="0" marB="0"/>
                </a:tc>
                <a:tc>
                  <a:txBody>
                    <a:bodyPr/>
                    <a:lstStyle/>
                    <a:p>
                      <a:pPr algn="l">
                        <a:spcAft>
                          <a:spcPts val="0"/>
                        </a:spcAft>
                      </a:pPr>
                      <a:r>
                        <a:rPr lang="en-US" sz="1400" dirty="0">
                          <a:effectLst/>
                        </a:rPr>
                        <a:t>3 </a:t>
                      </a:r>
                      <a:r>
                        <a:rPr lang="en-US" sz="1400">
                          <a:effectLst/>
                        </a:rPr>
                        <a:t>to </a:t>
                      </a:r>
                      <a:r>
                        <a:rPr lang="en-US" sz="1400" smtClean="0">
                          <a:effectLst/>
                        </a:rPr>
                        <a:t>5.5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smtClean="0">
                          <a:effectLst/>
                        </a:rPr>
                        <a:t>0.5 </a:t>
                      </a:r>
                      <a:r>
                        <a:rPr lang="en-US" sz="1400">
                          <a:effectLst/>
                        </a:rPr>
                        <a:t>to </a:t>
                      </a:r>
                      <a:r>
                        <a:rPr lang="en-US" sz="1400" smtClean="0">
                          <a:effectLst/>
                        </a:rPr>
                        <a:t>2.5mA</a:t>
                      </a:r>
                      <a:endParaRPr lang="en-US" sz="1400" dirty="0">
                        <a:effectLst/>
                        <a:latin typeface="Calibri"/>
                      </a:endParaRPr>
                    </a:p>
                  </a:txBody>
                  <a:tcPr marL="68580" marR="68580" marT="0" marB="0"/>
                </a:tc>
                <a:tc>
                  <a:txBody>
                    <a:bodyPr/>
                    <a:lstStyle/>
                    <a:p>
                      <a:pPr algn="l">
                        <a:spcAft>
                          <a:spcPts val="0"/>
                        </a:spcAft>
                      </a:pPr>
                      <a:r>
                        <a:rPr lang="en-US" sz="1400">
                          <a:effectLst/>
                        </a:rPr>
                        <a:t>20 - 90%</a:t>
                      </a:r>
                      <a:endParaRPr lang="en-US" sz="1400">
                        <a:effectLst/>
                        <a:latin typeface="Calibri"/>
                      </a:endParaRPr>
                    </a:p>
                  </a:txBody>
                  <a:tcPr marL="68580" marR="68580" marT="0" marB="0"/>
                </a:tc>
                <a:tc>
                  <a:txBody>
                    <a:bodyPr/>
                    <a:lstStyle/>
                    <a:p>
                      <a:pPr algn="l">
                        <a:spcAft>
                          <a:spcPts val="0"/>
                        </a:spcAft>
                      </a:pPr>
                      <a:r>
                        <a:rPr lang="en-US" sz="1400">
                          <a:effectLst/>
                        </a:rPr>
                        <a:t>± 5%</a:t>
                      </a:r>
                      <a:endParaRPr lang="en-US" sz="1400">
                        <a:effectLst/>
                        <a:latin typeface="Calibri"/>
                      </a:endParaRPr>
                    </a:p>
                  </a:txBody>
                  <a:tcPr marL="68580" marR="68580" marT="0" marB="0"/>
                </a:tc>
                <a:tc>
                  <a:txBody>
                    <a:bodyPr/>
                    <a:lstStyle/>
                    <a:p>
                      <a:pPr algn="l">
                        <a:spcAft>
                          <a:spcPts val="0"/>
                        </a:spcAft>
                      </a:pPr>
                      <a:r>
                        <a:rPr lang="en-US" sz="1400">
                          <a:effectLst/>
                        </a:rPr>
                        <a:t>100μA</a:t>
                      </a:r>
                      <a:endParaRPr lang="en-US" sz="1400">
                        <a:effectLst/>
                        <a:latin typeface="Calibri"/>
                      </a:endParaRPr>
                    </a:p>
                  </a:txBody>
                  <a:tcPr marL="68580" marR="68580" marT="0" marB="0"/>
                </a:tc>
                <a:tc>
                  <a:txBody>
                    <a:bodyPr/>
                    <a:lstStyle/>
                    <a:p>
                      <a:pPr algn="l">
                        <a:spcAft>
                          <a:spcPts val="0"/>
                        </a:spcAft>
                      </a:pPr>
                      <a:r>
                        <a:rPr lang="en-US" sz="1400">
                          <a:effectLst/>
                        </a:rPr>
                        <a:t>$5</a:t>
                      </a:r>
                      <a:endParaRPr lang="en-US" sz="1400">
                        <a:effectLst/>
                        <a:latin typeface="Calibri"/>
                      </a:endParaRPr>
                    </a:p>
                  </a:txBody>
                  <a:tcPr marL="68580" marR="68580" marT="0" marB="0"/>
                </a:tc>
              </a:tr>
              <a:tr h="243840">
                <a:tc>
                  <a:txBody>
                    <a:bodyPr/>
                    <a:lstStyle/>
                    <a:p>
                      <a:pPr algn="l">
                        <a:spcAft>
                          <a:spcPts val="0"/>
                        </a:spcAft>
                      </a:pPr>
                      <a:r>
                        <a:rPr lang="en-US" sz="1400">
                          <a:effectLst/>
                        </a:rPr>
                        <a:t>DHT22</a:t>
                      </a:r>
                      <a:endParaRPr lang="en-US" sz="1400">
                        <a:effectLst/>
                        <a:latin typeface="Calibri"/>
                      </a:endParaRPr>
                    </a:p>
                  </a:txBody>
                  <a:tcPr marL="68580" marR="68580" marT="0" marB="0"/>
                </a:tc>
                <a:tc>
                  <a:txBody>
                    <a:bodyPr/>
                    <a:lstStyle/>
                    <a:p>
                      <a:pPr algn="l">
                        <a:spcAft>
                          <a:spcPts val="0"/>
                        </a:spcAft>
                      </a:pPr>
                      <a:r>
                        <a:rPr lang="en-US" sz="1400">
                          <a:effectLst/>
                        </a:rPr>
                        <a:t>3 to 5 V</a:t>
                      </a:r>
                      <a:endParaRPr lang="en-US" sz="1400">
                        <a:effectLst/>
                        <a:latin typeface="Calibri"/>
                      </a:endParaRPr>
                    </a:p>
                  </a:txBody>
                  <a:tcPr marL="68580" marR="68580" marT="0" marB="0"/>
                </a:tc>
                <a:tc>
                  <a:txBody>
                    <a:bodyPr/>
                    <a:lstStyle/>
                    <a:p>
                      <a:pPr algn="l">
                        <a:spcAft>
                          <a:spcPts val="0"/>
                        </a:spcAft>
                      </a:pPr>
                      <a:r>
                        <a:rPr lang="en-US" sz="1400" smtClean="0">
                          <a:effectLst/>
                        </a:rPr>
                        <a:t>0.5 </a:t>
                      </a:r>
                      <a:r>
                        <a:rPr lang="en-US" sz="1400">
                          <a:effectLst/>
                        </a:rPr>
                        <a:t>to </a:t>
                      </a:r>
                      <a:r>
                        <a:rPr lang="en-US" sz="1400" smtClean="0">
                          <a:effectLst/>
                        </a:rPr>
                        <a:t>2.5mA</a:t>
                      </a:r>
                      <a:endParaRPr lang="en-US" sz="1400" dirty="0">
                        <a:effectLst/>
                        <a:latin typeface="Calibri"/>
                      </a:endParaRPr>
                    </a:p>
                  </a:txBody>
                  <a:tcPr marL="68580" marR="68580" marT="0" marB="0"/>
                </a:tc>
                <a:tc>
                  <a:txBody>
                    <a:bodyPr/>
                    <a:lstStyle/>
                    <a:p>
                      <a:pPr algn="l">
                        <a:spcAft>
                          <a:spcPts val="0"/>
                        </a:spcAft>
                      </a:pPr>
                      <a:r>
                        <a:rPr lang="en-US" sz="1400">
                          <a:effectLst/>
                        </a:rPr>
                        <a:t>0 to 100%</a:t>
                      </a:r>
                      <a:endParaRPr lang="en-US" sz="1400">
                        <a:effectLst/>
                        <a:latin typeface="Calibri"/>
                      </a:endParaRPr>
                    </a:p>
                  </a:txBody>
                  <a:tcPr marL="68580" marR="68580" marT="0" marB="0"/>
                </a:tc>
                <a:tc>
                  <a:txBody>
                    <a:bodyPr/>
                    <a:lstStyle/>
                    <a:p>
                      <a:pPr algn="l">
                        <a:spcAft>
                          <a:spcPts val="0"/>
                        </a:spcAft>
                      </a:pPr>
                      <a:r>
                        <a:rPr lang="en-US" sz="1400">
                          <a:effectLst/>
                        </a:rPr>
                        <a:t>± 2%</a:t>
                      </a:r>
                      <a:endParaRPr lang="en-US" sz="1400">
                        <a:effectLst/>
                        <a:latin typeface="Calibri"/>
                      </a:endParaRPr>
                    </a:p>
                  </a:txBody>
                  <a:tcPr marL="68580" marR="68580" marT="0" marB="0"/>
                </a:tc>
                <a:tc>
                  <a:txBody>
                    <a:bodyPr/>
                    <a:lstStyle/>
                    <a:p>
                      <a:pPr algn="l">
                        <a:spcAft>
                          <a:spcPts val="0"/>
                        </a:spcAft>
                      </a:pPr>
                      <a:r>
                        <a:rPr lang="en-US" sz="1400">
                          <a:effectLst/>
                        </a:rPr>
                        <a:t>40-50μA </a:t>
                      </a:r>
                      <a:endParaRPr lang="en-US" sz="1400">
                        <a:effectLst/>
                        <a:latin typeface="Calibri"/>
                      </a:endParaRPr>
                    </a:p>
                  </a:txBody>
                  <a:tcPr marL="68580" marR="68580" marT="0" marB="0"/>
                </a:tc>
                <a:tc>
                  <a:txBody>
                    <a:bodyPr/>
                    <a:lstStyle/>
                    <a:p>
                      <a:pPr algn="l">
                        <a:spcAft>
                          <a:spcPts val="0"/>
                        </a:spcAft>
                      </a:pPr>
                      <a:r>
                        <a:rPr lang="en-US" sz="1400">
                          <a:effectLst/>
                        </a:rPr>
                        <a:t>$15</a:t>
                      </a:r>
                      <a:endParaRPr lang="en-US" sz="1400">
                        <a:effectLst/>
                        <a:latin typeface="Calibri"/>
                      </a:endParaRPr>
                    </a:p>
                  </a:txBody>
                  <a:tcPr marL="68580" marR="68580" marT="0" marB="0"/>
                </a:tc>
              </a:tr>
              <a:tr h="243840">
                <a:tc>
                  <a:txBody>
                    <a:bodyPr/>
                    <a:lstStyle/>
                    <a:p>
                      <a:pPr algn="l">
                        <a:spcAft>
                          <a:spcPts val="0"/>
                        </a:spcAft>
                      </a:pPr>
                      <a:r>
                        <a:rPr lang="en-US" sz="1400">
                          <a:effectLst/>
                        </a:rPr>
                        <a:t>SHT10</a:t>
                      </a:r>
                      <a:endParaRPr lang="en-US" sz="1400">
                        <a:effectLst/>
                        <a:latin typeface="Calibri"/>
                      </a:endParaRPr>
                    </a:p>
                  </a:txBody>
                  <a:tcPr marL="68580" marR="68580" marT="0" marB="0"/>
                </a:tc>
                <a:tc>
                  <a:txBody>
                    <a:bodyPr/>
                    <a:lstStyle/>
                    <a:p>
                      <a:pPr algn="l">
                        <a:spcAft>
                          <a:spcPts val="0"/>
                        </a:spcAft>
                      </a:pPr>
                      <a:r>
                        <a:rPr lang="en-US" sz="1400" smtClean="0">
                          <a:effectLst/>
                        </a:rPr>
                        <a:t>2.4 </a:t>
                      </a:r>
                      <a:r>
                        <a:rPr lang="en-US" sz="1400">
                          <a:effectLst/>
                        </a:rPr>
                        <a:t>to </a:t>
                      </a:r>
                      <a:r>
                        <a:rPr lang="en-US" sz="1400" smtClean="0">
                          <a:effectLst/>
                        </a:rPr>
                        <a:t>5.5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a:effectLst/>
                        </a:rPr>
                        <a:t>28μA</a:t>
                      </a:r>
                      <a:endParaRPr lang="en-US" sz="1400">
                        <a:effectLst/>
                        <a:latin typeface="Calibri"/>
                      </a:endParaRPr>
                    </a:p>
                  </a:txBody>
                  <a:tcPr marL="68580" marR="68580" marT="0" marB="0"/>
                </a:tc>
                <a:tc>
                  <a:txBody>
                    <a:bodyPr/>
                    <a:lstStyle/>
                    <a:p>
                      <a:pPr algn="l">
                        <a:spcAft>
                          <a:spcPts val="0"/>
                        </a:spcAft>
                      </a:pPr>
                      <a:r>
                        <a:rPr lang="en-US" sz="1400">
                          <a:effectLst/>
                        </a:rPr>
                        <a:t>0 to 100%</a:t>
                      </a:r>
                      <a:endParaRPr lang="en-US" sz="1400">
                        <a:effectLst/>
                        <a:latin typeface="Calibri"/>
                      </a:endParaRPr>
                    </a:p>
                  </a:txBody>
                  <a:tcPr marL="68580" marR="68580" marT="0" marB="0"/>
                </a:tc>
                <a:tc>
                  <a:txBody>
                    <a:bodyPr/>
                    <a:lstStyle/>
                    <a:p>
                      <a:pPr algn="l">
                        <a:spcAft>
                          <a:spcPts val="0"/>
                        </a:spcAft>
                      </a:pPr>
                      <a:r>
                        <a:rPr lang="en-US" sz="1400">
                          <a:effectLst/>
                        </a:rPr>
                        <a:t>± </a:t>
                      </a:r>
                      <a:r>
                        <a:rPr lang="en-US" sz="1400" smtClean="0">
                          <a:effectLst/>
                        </a:rPr>
                        <a:t>4.5</a:t>
                      </a:r>
                      <a:r>
                        <a:rPr lang="en-US" sz="1400" dirty="0">
                          <a:effectLst/>
                        </a:rPr>
                        <a:t>%</a:t>
                      </a:r>
                      <a:endParaRPr lang="en-US" sz="1400" dirty="0">
                        <a:effectLst/>
                        <a:latin typeface="Calibri"/>
                      </a:endParaRPr>
                    </a:p>
                  </a:txBody>
                  <a:tcPr marL="68580" marR="68580" marT="0" marB="0"/>
                </a:tc>
                <a:tc>
                  <a:txBody>
                    <a:bodyPr/>
                    <a:lstStyle/>
                    <a:p>
                      <a:pPr algn="l">
                        <a:spcAft>
                          <a:spcPts val="0"/>
                        </a:spcAft>
                      </a:pPr>
                      <a:r>
                        <a:rPr lang="en-US" sz="1400">
                          <a:effectLst/>
                        </a:rPr>
                        <a:t>1 to 2μA </a:t>
                      </a:r>
                      <a:endParaRPr lang="en-US" sz="1400">
                        <a:effectLst/>
                        <a:latin typeface="Calibri"/>
                      </a:endParaRPr>
                    </a:p>
                  </a:txBody>
                  <a:tcPr marL="68580" marR="68580" marT="0" marB="0"/>
                </a:tc>
                <a:tc>
                  <a:txBody>
                    <a:bodyPr/>
                    <a:lstStyle/>
                    <a:p>
                      <a:pPr algn="l">
                        <a:spcAft>
                          <a:spcPts val="0"/>
                        </a:spcAft>
                      </a:pPr>
                      <a:r>
                        <a:rPr lang="en-US" sz="1400" dirty="0" smtClean="0">
                          <a:effectLst/>
                        </a:rPr>
                        <a:t>$20</a:t>
                      </a:r>
                      <a:endParaRPr lang="en-US" sz="1400" dirty="0">
                        <a:effectLst/>
                        <a:latin typeface="Calibri"/>
                      </a:endParaRPr>
                    </a:p>
                  </a:txBody>
                  <a:tcPr marL="68580" marR="68580" marT="0" marB="0"/>
                </a:tc>
              </a:tr>
              <a:tr h="243840">
                <a:tc>
                  <a:txBody>
                    <a:bodyPr/>
                    <a:lstStyle/>
                    <a:p>
                      <a:pPr algn="l">
                        <a:spcAft>
                          <a:spcPts val="0"/>
                        </a:spcAft>
                      </a:pPr>
                      <a:r>
                        <a:rPr lang="en-US" sz="1400">
                          <a:effectLst/>
                        </a:rPr>
                        <a:t>SHT11</a:t>
                      </a:r>
                      <a:endParaRPr lang="en-US" sz="1400">
                        <a:effectLst/>
                        <a:latin typeface="Calibri"/>
                      </a:endParaRPr>
                    </a:p>
                  </a:txBody>
                  <a:tcPr marL="68580" marR="68580" marT="0" marB="0"/>
                </a:tc>
                <a:tc>
                  <a:txBody>
                    <a:bodyPr/>
                    <a:lstStyle/>
                    <a:p>
                      <a:pPr algn="l">
                        <a:spcAft>
                          <a:spcPts val="0"/>
                        </a:spcAft>
                      </a:pPr>
                      <a:r>
                        <a:rPr lang="en-US" sz="1400" smtClean="0">
                          <a:effectLst/>
                        </a:rPr>
                        <a:t>2.4 </a:t>
                      </a:r>
                      <a:r>
                        <a:rPr lang="en-US" sz="1400">
                          <a:effectLst/>
                        </a:rPr>
                        <a:t>to </a:t>
                      </a:r>
                      <a:r>
                        <a:rPr lang="en-US" sz="1400" smtClean="0">
                          <a:effectLst/>
                        </a:rPr>
                        <a:t>5.5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a:effectLst/>
                        </a:rPr>
                        <a:t>28μA</a:t>
                      </a:r>
                      <a:endParaRPr lang="en-US" sz="1400">
                        <a:effectLst/>
                        <a:latin typeface="Calibri"/>
                      </a:endParaRPr>
                    </a:p>
                  </a:txBody>
                  <a:tcPr marL="68580" marR="68580" marT="0" marB="0"/>
                </a:tc>
                <a:tc>
                  <a:txBody>
                    <a:bodyPr/>
                    <a:lstStyle/>
                    <a:p>
                      <a:pPr algn="l">
                        <a:spcAft>
                          <a:spcPts val="0"/>
                        </a:spcAft>
                      </a:pPr>
                      <a:r>
                        <a:rPr lang="en-US" sz="1400">
                          <a:effectLst/>
                        </a:rPr>
                        <a:t>0 to 100%</a:t>
                      </a:r>
                      <a:endParaRPr lang="en-US" sz="1400">
                        <a:effectLst/>
                        <a:latin typeface="Calibri"/>
                      </a:endParaRPr>
                    </a:p>
                  </a:txBody>
                  <a:tcPr marL="68580" marR="68580" marT="0" marB="0"/>
                </a:tc>
                <a:tc>
                  <a:txBody>
                    <a:bodyPr/>
                    <a:lstStyle/>
                    <a:p>
                      <a:pPr algn="l">
                        <a:spcAft>
                          <a:spcPts val="0"/>
                        </a:spcAft>
                      </a:pPr>
                      <a:r>
                        <a:rPr lang="en-US" sz="1400">
                          <a:effectLst/>
                        </a:rPr>
                        <a:t>± 3%</a:t>
                      </a:r>
                      <a:endParaRPr lang="en-US" sz="1400">
                        <a:effectLst/>
                        <a:latin typeface="Calibri"/>
                      </a:endParaRPr>
                    </a:p>
                  </a:txBody>
                  <a:tcPr marL="68580" marR="68580" marT="0" marB="0"/>
                </a:tc>
                <a:tc>
                  <a:txBody>
                    <a:bodyPr/>
                    <a:lstStyle/>
                    <a:p>
                      <a:pPr algn="l">
                        <a:spcAft>
                          <a:spcPts val="0"/>
                        </a:spcAft>
                      </a:pPr>
                      <a:r>
                        <a:rPr lang="en-US" sz="1400">
                          <a:effectLst/>
                        </a:rPr>
                        <a:t>1 to 2μA </a:t>
                      </a:r>
                      <a:endParaRPr lang="en-US" sz="1400">
                        <a:effectLst/>
                        <a:latin typeface="Calibri"/>
                      </a:endParaRPr>
                    </a:p>
                  </a:txBody>
                  <a:tcPr marL="68580" marR="68580" marT="0" marB="0"/>
                </a:tc>
                <a:tc>
                  <a:txBody>
                    <a:bodyPr/>
                    <a:lstStyle/>
                    <a:p>
                      <a:pPr algn="l">
                        <a:spcAft>
                          <a:spcPts val="0"/>
                        </a:spcAft>
                      </a:pPr>
                      <a:r>
                        <a:rPr lang="en-US" sz="1400">
                          <a:effectLst/>
                        </a:rPr>
                        <a:t>$30</a:t>
                      </a:r>
                      <a:endParaRPr lang="en-US" sz="1400">
                        <a:effectLst/>
                        <a:latin typeface="Calibri"/>
                      </a:endParaRPr>
                    </a:p>
                  </a:txBody>
                  <a:tcPr marL="68580" marR="68580" marT="0" marB="0"/>
                </a:tc>
              </a:tr>
              <a:tr h="243840">
                <a:tc>
                  <a:txBody>
                    <a:bodyPr/>
                    <a:lstStyle/>
                    <a:p>
                      <a:pPr algn="l">
                        <a:spcAft>
                          <a:spcPts val="0"/>
                        </a:spcAft>
                      </a:pPr>
                      <a:r>
                        <a:rPr lang="en-US" sz="1400">
                          <a:effectLst/>
                        </a:rPr>
                        <a:t>SHT15</a:t>
                      </a:r>
                      <a:endParaRPr lang="en-US" sz="1400">
                        <a:effectLst/>
                        <a:latin typeface="Calibri"/>
                      </a:endParaRPr>
                    </a:p>
                  </a:txBody>
                  <a:tcPr marL="68580" marR="68580" marT="0" marB="0"/>
                </a:tc>
                <a:tc>
                  <a:txBody>
                    <a:bodyPr/>
                    <a:lstStyle/>
                    <a:p>
                      <a:pPr algn="l">
                        <a:spcAft>
                          <a:spcPts val="0"/>
                        </a:spcAft>
                      </a:pPr>
                      <a:r>
                        <a:rPr lang="en-US" sz="1400" smtClean="0">
                          <a:effectLst/>
                        </a:rPr>
                        <a:t>2.4 </a:t>
                      </a:r>
                      <a:r>
                        <a:rPr lang="en-US" sz="1400">
                          <a:effectLst/>
                        </a:rPr>
                        <a:t>to </a:t>
                      </a:r>
                      <a:r>
                        <a:rPr lang="en-US" sz="1400" smtClean="0">
                          <a:effectLst/>
                        </a:rPr>
                        <a:t>5.5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a:effectLst/>
                        </a:rPr>
                        <a:t>28μA</a:t>
                      </a:r>
                      <a:endParaRPr lang="en-US" sz="1400">
                        <a:effectLst/>
                        <a:latin typeface="Calibri"/>
                      </a:endParaRPr>
                    </a:p>
                  </a:txBody>
                  <a:tcPr marL="68580" marR="68580" marT="0" marB="0"/>
                </a:tc>
                <a:tc>
                  <a:txBody>
                    <a:bodyPr/>
                    <a:lstStyle/>
                    <a:p>
                      <a:pPr algn="l">
                        <a:spcAft>
                          <a:spcPts val="0"/>
                        </a:spcAft>
                      </a:pPr>
                      <a:r>
                        <a:rPr lang="en-US" sz="1400">
                          <a:effectLst/>
                        </a:rPr>
                        <a:t>0 to 100%</a:t>
                      </a:r>
                      <a:endParaRPr lang="en-US" sz="1400">
                        <a:effectLst/>
                        <a:latin typeface="Calibri"/>
                      </a:endParaRPr>
                    </a:p>
                  </a:txBody>
                  <a:tcPr marL="68580" marR="68580" marT="0" marB="0"/>
                </a:tc>
                <a:tc>
                  <a:txBody>
                    <a:bodyPr/>
                    <a:lstStyle/>
                    <a:p>
                      <a:pPr algn="l">
                        <a:spcAft>
                          <a:spcPts val="0"/>
                        </a:spcAft>
                      </a:pPr>
                      <a:r>
                        <a:rPr lang="en-US" sz="1400">
                          <a:effectLst/>
                        </a:rPr>
                        <a:t>± 2%</a:t>
                      </a:r>
                      <a:endParaRPr lang="en-US" sz="1400">
                        <a:effectLst/>
                        <a:latin typeface="Calibri"/>
                      </a:endParaRPr>
                    </a:p>
                  </a:txBody>
                  <a:tcPr marL="68580" marR="68580" marT="0" marB="0"/>
                </a:tc>
                <a:tc>
                  <a:txBody>
                    <a:bodyPr/>
                    <a:lstStyle/>
                    <a:p>
                      <a:pPr algn="l">
                        <a:spcAft>
                          <a:spcPts val="0"/>
                        </a:spcAft>
                      </a:pPr>
                      <a:r>
                        <a:rPr lang="en-US" sz="1400">
                          <a:effectLst/>
                        </a:rPr>
                        <a:t>1 to 2μA </a:t>
                      </a:r>
                      <a:endParaRPr lang="en-US" sz="1400">
                        <a:effectLst/>
                        <a:latin typeface="Calibri"/>
                      </a:endParaRPr>
                    </a:p>
                  </a:txBody>
                  <a:tcPr marL="68580" marR="68580" marT="0" marB="0"/>
                </a:tc>
                <a:tc>
                  <a:txBody>
                    <a:bodyPr/>
                    <a:lstStyle/>
                    <a:p>
                      <a:pPr algn="l">
                        <a:spcAft>
                          <a:spcPts val="0"/>
                        </a:spcAft>
                      </a:pPr>
                      <a:r>
                        <a:rPr lang="en-US" sz="1400">
                          <a:effectLst/>
                        </a:rPr>
                        <a:t>$35</a:t>
                      </a:r>
                      <a:endParaRPr lang="en-US" sz="1400">
                        <a:effectLst/>
                        <a:latin typeface="Calibri"/>
                      </a:endParaRPr>
                    </a:p>
                  </a:txBody>
                  <a:tcPr marL="68580" marR="68580" marT="0" marB="0"/>
                </a:tc>
              </a:tr>
              <a:tr h="243840">
                <a:tc>
                  <a:txBody>
                    <a:bodyPr/>
                    <a:lstStyle/>
                    <a:p>
                      <a:pPr algn="l">
                        <a:spcAft>
                          <a:spcPts val="0"/>
                        </a:spcAft>
                      </a:pPr>
                      <a:r>
                        <a:rPr lang="en-US" sz="1400">
                          <a:effectLst/>
                        </a:rPr>
                        <a:t>HH10D</a:t>
                      </a:r>
                      <a:endParaRPr lang="en-US" sz="1400">
                        <a:effectLst/>
                        <a:latin typeface="Calibri"/>
                      </a:endParaRPr>
                    </a:p>
                  </a:txBody>
                  <a:tcPr marL="68580" marR="68580" marT="0" marB="0"/>
                </a:tc>
                <a:tc>
                  <a:txBody>
                    <a:bodyPr/>
                    <a:lstStyle/>
                    <a:p>
                      <a:pPr algn="l">
                        <a:spcAft>
                          <a:spcPts val="0"/>
                        </a:spcAft>
                      </a:pPr>
                      <a:r>
                        <a:rPr lang="en-US" sz="1400" smtClean="0">
                          <a:effectLst/>
                        </a:rPr>
                        <a:t>2.7 </a:t>
                      </a:r>
                      <a:r>
                        <a:rPr lang="en-US" sz="1400">
                          <a:effectLst/>
                        </a:rPr>
                        <a:t>to </a:t>
                      </a:r>
                      <a:r>
                        <a:rPr lang="en-US" sz="1400" smtClean="0">
                          <a:effectLst/>
                        </a:rPr>
                        <a:t>3.3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a:effectLst/>
                        </a:rPr>
                        <a:t>120 to 180μA</a:t>
                      </a:r>
                      <a:endParaRPr lang="en-US" sz="1400">
                        <a:effectLst/>
                        <a:latin typeface="Calibri"/>
                      </a:endParaRPr>
                    </a:p>
                  </a:txBody>
                  <a:tcPr marL="68580" marR="68580" marT="0" marB="0"/>
                </a:tc>
                <a:tc>
                  <a:txBody>
                    <a:bodyPr/>
                    <a:lstStyle/>
                    <a:p>
                      <a:pPr algn="l">
                        <a:spcAft>
                          <a:spcPts val="0"/>
                        </a:spcAft>
                      </a:pPr>
                      <a:r>
                        <a:rPr lang="en-US" sz="1400">
                          <a:effectLst/>
                        </a:rPr>
                        <a:t>0 to 99%</a:t>
                      </a:r>
                      <a:endParaRPr lang="en-US" sz="1400">
                        <a:effectLst/>
                        <a:latin typeface="Calibri"/>
                      </a:endParaRPr>
                    </a:p>
                  </a:txBody>
                  <a:tcPr marL="68580" marR="68580" marT="0" marB="0"/>
                </a:tc>
                <a:tc>
                  <a:txBody>
                    <a:bodyPr/>
                    <a:lstStyle/>
                    <a:p>
                      <a:pPr algn="l">
                        <a:spcAft>
                          <a:spcPts val="0"/>
                        </a:spcAft>
                      </a:pPr>
                      <a:r>
                        <a:rPr lang="en-US" sz="1400">
                          <a:effectLst/>
                        </a:rPr>
                        <a:t>± 3%</a:t>
                      </a:r>
                      <a:endParaRPr lang="en-US" sz="1400">
                        <a:effectLst/>
                        <a:latin typeface="Calibri"/>
                      </a:endParaRPr>
                    </a:p>
                  </a:txBody>
                  <a:tcPr marL="68580" marR="68580" marT="0" marB="0"/>
                </a:tc>
                <a:tc>
                  <a:txBody>
                    <a:bodyPr/>
                    <a:lstStyle/>
                    <a:p>
                      <a:pPr algn="l">
                        <a:spcAft>
                          <a:spcPts val="0"/>
                        </a:spcAft>
                      </a:pPr>
                      <a:r>
                        <a:rPr lang="en-US" sz="1400">
                          <a:effectLst/>
                        </a:rPr>
                        <a:t>-</a:t>
                      </a:r>
                      <a:endParaRPr lang="en-US" sz="1400">
                        <a:effectLst/>
                        <a:latin typeface="Calibri"/>
                      </a:endParaRPr>
                    </a:p>
                  </a:txBody>
                  <a:tcPr marL="68580" marR="68580" marT="0" marB="0"/>
                </a:tc>
                <a:tc>
                  <a:txBody>
                    <a:bodyPr/>
                    <a:lstStyle/>
                    <a:p>
                      <a:pPr algn="l">
                        <a:spcAft>
                          <a:spcPts val="0"/>
                        </a:spcAft>
                      </a:pPr>
                      <a:r>
                        <a:rPr lang="en-US" sz="1400">
                          <a:effectLst/>
                        </a:rPr>
                        <a:t>$10</a:t>
                      </a:r>
                      <a:endParaRPr lang="en-US" sz="1400">
                        <a:effectLst/>
                        <a:latin typeface="Calibri"/>
                      </a:endParaRPr>
                    </a:p>
                  </a:txBody>
                  <a:tcPr marL="68580" marR="68580" marT="0" marB="0"/>
                </a:tc>
              </a:tr>
              <a:tr h="243840">
                <a:tc>
                  <a:txBody>
                    <a:bodyPr/>
                    <a:lstStyle/>
                    <a:p>
                      <a:pPr algn="l">
                        <a:spcAft>
                          <a:spcPts val="0"/>
                        </a:spcAft>
                      </a:pPr>
                      <a:r>
                        <a:rPr lang="en-US" sz="1400">
                          <a:effectLst/>
                        </a:rPr>
                        <a:t>HIH-4000</a:t>
                      </a:r>
                      <a:endParaRPr lang="en-US" sz="1400">
                        <a:effectLst/>
                        <a:latin typeface="Calibri"/>
                      </a:endParaRPr>
                    </a:p>
                  </a:txBody>
                  <a:tcPr marL="68580" marR="68580" marT="0" marB="0"/>
                </a:tc>
                <a:tc>
                  <a:txBody>
                    <a:bodyPr/>
                    <a:lstStyle/>
                    <a:p>
                      <a:pPr algn="l">
                        <a:spcAft>
                          <a:spcPts val="0"/>
                        </a:spcAft>
                      </a:pPr>
                      <a:r>
                        <a:rPr lang="en-US" sz="1400" dirty="0">
                          <a:effectLst/>
                        </a:rPr>
                        <a:t>4 </a:t>
                      </a:r>
                      <a:r>
                        <a:rPr lang="en-US" sz="1400">
                          <a:effectLst/>
                        </a:rPr>
                        <a:t>to </a:t>
                      </a:r>
                      <a:r>
                        <a:rPr lang="en-US" sz="1400" smtClean="0">
                          <a:effectLst/>
                        </a:rPr>
                        <a:t>5.8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a:effectLst/>
                        </a:rPr>
                        <a:t>200 to 500μA</a:t>
                      </a:r>
                      <a:endParaRPr lang="en-US" sz="1400">
                        <a:effectLst/>
                        <a:latin typeface="Calibri"/>
                      </a:endParaRPr>
                    </a:p>
                  </a:txBody>
                  <a:tcPr marL="68580" marR="68580" marT="0" marB="0"/>
                </a:tc>
                <a:tc>
                  <a:txBody>
                    <a:bodyPr/>
                    <a:lstStyle/>
                    <a:p>
                      <a:pPr algn="l">
                        <a:spcAft>
                          <a:spcPts val="0"/>
                        </a:spcAft>
                      </a:pPr>
                      <a:r>
                        <a:rPr lang="en-US" sz="1400">
                          <a:effectLst/>
                        </a:rPr>
                        <a:t>0 to 100%</a:t>
                      </a:r>
                      <a:endParaRPr lang="en-US" sz="1400">
                        <a:effectLst/>
                        <a:latin typeface="Calibri"/>
                      </a:endParaRPr>
                    </a:p>
                  </a:txBody>
                  <a:tcPr marL="68580" marR="68580" marT="0" marB="0"/>
                </a:tc>
                <a:tc>
                  <a:txBody>
                    <a:bodyPr/>
                    <a:lstStyle/>
                    <a:p>
                      <a:pPr algn="l">
                        <a:spcAft>
                          <a:spcPts val="0"/>
                        </a:spcAft>
                      </a:pPr>
                      <a:r>
                        <a:rPr lang="en-US" sz="1400" dirty="0">
                          <a:effectLst/>
                        </a:rPr>
                        <a:t>± </a:t>
                      </a:r>
                      <a:r>
                        <a:rPr lang="en-US" sz="1400" dirty="0" smtClean="0">
                          <a:effectLst/>
                        </a:rPr>
                        <a:t>3.5</a:t>
                      </a:r>
                      <a:r>
                        <a:rPr lang="en-US" sz="1400" dirty="0">
                          <a:effectLst/>
                        </a:rPr>
                        <a:t>%</a:t>
                      </a:r>
                      <a:endParaRPr lang="en-US" sz="1400" dirty="0">
                        <a:effectLst/>
                        <a:latin typeface="Calibri"/>
                      </a:endParaRPr>
                    </a:p>
                  </a:txBody>
                  <a:tcPr marL="68580" marR="68580" marT="0" marB="0"/>
                </a:tc>
                <a:tc>
                  <a:txBody>
                    <a:bodyPr/>
                    <a:lstStyle/>
                    <a:p>
                      <a:pPr algn="l">
                        <a:spcAft>
                          <a:spcPts val="0"/>
                        </a:spcAft>
                      </a:pPr>
                      <a:r>
                        <a:rPr lang="en-US" sz="1400">
                          <a:effectLst/>
                        </a:rPr>
                        <a:t>-</a:t>
                      </a:r>
                      <a:endParaRPr lang="en-US" sz="1400">
                        <a:effectLst/>
                        <a:latin typeface="Calibri"/>
                      </a:endParaRPr>
                    </a:p>
                  </a:txBody>
                  <a:tcPr marL="68580" marR="68580" marT="0" marB="0"/>
                </a:tc>
                <a:tc>
                  <a:txBody>
                    <a:bodyPr/>
                    <a:lstStyle/>
                    <a:p>
                      <a:pPr algn="l">
                        <a:spcAft>
                          <a:spcPts val="0"/>
                        </a:spcAft>
                      </a:pPr>
                      <a:r>
                        <a:rPr lang="en-US" sz="1400">
                          <a:effectLst/>
                        </a:rPr>
                        <a:t>$20</a:t>
                      </a:r>
                      <a:endParaRPr lang="en-US" sz="1400">
                        <a:effectLst/>
                        <a:latin typeface="Calibri"/>
                      </a:endParaRPr>
                    </a:p>
                  </a:txBody>
                  <a:tcPr marL="68580" marR="68580" marT="0" marB="0"/>
                </a:tc>
              </a:tr>
              <a:tr h="243840">
                <a:tc>
                  <a:txBody>
                    <a:bodyPr/>
                    <a:lstStyle/>
                    <a:p>
                      <a:pPr algn="l">
                        <a:spcAft>
                          <a:spcPts val="0"/>
                        </a:spcAft>
                      </a:pPr>
                      <a:r>
                        <a:rPr lang="en-US" sz="1400">
                          <a:effectLst/>
                        </a:rPr>
                        <a:t>HIH-4030</a:t>
                      </a:r>
                      <a:endParaRPr lang="en-US" sz="1400">
                        <a:effectLst/>
                        <a:latin typeface="Calibri"/>
                      </a:endParaRPr>
                    </a:p>
                  </a:txBody>
                  <a:tcPr marL="68580" marR="68580" marT="0" marB="0"/>
                </a:tc>
                <a:tc>
                  <a:txBody>
                    <a:bodyPr/>
                    <a:lstStyle/>
                    <a:p>
                      <a:pPr algn="l">
                        <a:spcAft>
                          <a:spcPts val="0"/>
                        </a:spcAft>
                      </a:pPr>
                      <a:r>
                        <a:rPr lang="en-US" sz="1400" dirty="0">
                          <a:effectLst/>
                        </a:rPr>
                        <a:t>4 </a:t>
                      </a:r>
                      <a:r>
                        <a:rPr lang="en-US" sz="1400">
                          <a:effectLst/>
                        </a:rPr>
                        <a:t>to </a:t>
                      </a:r>
                      <a:r>
                        <a:rPr lang="en-US" sz="1400" smtClean="0">
                          <a:effectLst/>
                        </a:rPr>
                        <a:t>5.8 </a:t>
                      </a:r>
                      <a:r>
                        <a:rPr lang="en-US" sz="1400" dirty="0">
                          <a:effectLst/>
                        </a:rPr>
                        <a:t>V</a:t>
                      </a:r>
                      <a:endParaRPr lang="en-US" sz="1400" dirty="0">
                        <a:effectLst/>
                        <a:latin typeface="Calibri"/>
                      </a:endParaRPr>
                    </a:p>
                  </a:txBody>
                  <a:tcPr marL="68580" marR="68580" marT="0" marB="0"/>
                </a:tc>
                <a:tc>
                  <a:txBody>
                    <a:bodyPr/>
                    <a:lstStyle/>
                    <a:p>
                      <a:pPr algn="l">
                        <a:spcAft>
                          <a:spcPts val="0"/>
                        </a:spcAft>
                      </a:pPr>
                      <a:r>
                        <a:rPr lang="en-US" sz="1400">
                          <a:effectLst/>
                        </a:rPr>
                        <a:t>200 to 500μA</a:t>
                      </a:r>
                      <a:endParaRPr lang="en-US" sz="1400">
                        <a:effectLst/>
                        <a:latin typeface="Calibri"/>
                      </a:endParaRPr>
                    </a:p>
                  </a:txBody>
                  <a:tcPr marL="68580" marR="68580" marT="0" marB="0"/>
                </a:tc>
                <a:tc>
                  <a:txBody>
                    <a:bodyPr/>
                    <a:lstStyle/>
                    <a:p>
                      <a:pPr algn="l">
                        <a:spcAft>
                          <a:spcPts val="0"/>
                        </a:spcAft>
                      </a:pPr>
                      <a:r>
                        <a:rPr lang="en-US" sz="1400" dirty="0">
                          <a:effectLst/>
                        </a:rPr>
                        <a:t>0 to 100%</a:t>
                      </a:r>
                      <a:endParaRPr lang="en-US" sz="1400" dirty="0">
                        <a:effectLst/>
                        <a:latin typeface="Calibri"/>
                      </a:endParaRPr>
                    </a:p>
                  </a:txBody>
                  <a:tcPr marL="68580" marR="68580" marT="0" marB="0"/>
                </a:tc>
                <a:tc>
                  <a:txBody>
                    <a:bodyPr/>
                    <a:lstStyle/>
                    <a:p>
                      <a:pPr algn="l">
                        <a:spcAft>
                          <a:spcPts val="0"/>
                        </a:spcAft>
                      </a:pPr>
                      <a:r>
                        <a:rPr lang="en-US" sz="1400">
                          <a:effectLst/>
                        </a:rPr>
                        <a:t>± </a:t>
                      </a:r>
                      <a:r>
                        <a:rPr lang="en-US" sz="1400" smtClean="0">
                          <a:effectLst/>
                        </a:rPr>
                        <a:t>3.5</a:t>
                      </a:r>
                      <a:r>
                        <a:rPr lang="en-US" sz="1400" dirty="0">
                          <a:effectLst/>
                        </a:rPr>
                        <a:t>%</a:t>
                      </a:r>
                      <a:endParaRPr lang="en-US" sz="1400" dirty="0">
                        <a:effectLst/>
                        <a:latin typeface="Calibri"/>
                      </a:endParaRPr>
                    </a:p>
                  </a:txBody>
                  <a:tcPr marL="68580" marR="68580" marT="0" marB="0"/>
                </a:tc>
                <a:tc>
                  <a:txBody>
                    <a:bodyPr/>
                    <a:lstStyle/>
                    <a:p>
                      <a:pPr algn="l">
                        <a:spcAft>
                          <a:spcPts val="0"/>
                        </a:spcAft>
                      </a:pPr>
                      <a:r>
                        <a:rPr lang="en-US" sz="1400">
                          <a:effectLst/>
                        </a:rPr>
                        <a:t>-</a:t>
                      </a:r>
                      <a:endParaRPr lang="en-US" sz="1400">
                        <a:effectLst/>
                        <a:latin typeface="Calibri"/>
                      </a:endParaRPr>
                    </a:p>
                  </a:txBody>
                  <a:tcPr marL="68580" marR="68580" marT="0" marB="0"/>
                </a:tc>
                <a:tc>
                  <a:txBody>
                    <a:bodyPr/>
                    <a:lstStyle/>
                    <a:p>
                      <a:pPr algn="l">
                        <a:spcAft>
                          <a:spcPts val="0"/>
                        </a:spcAft>
                      </a:pPr>
                      <a:r>
                        <a:rPr lang="en-US" sz="1400" dirty="0">
                          <a:effectLst/>
                        </a:rPr>
                        <a:t>$18</a:t>
                      </a:r>
                      <a:endParaRPr lang="en-US" sz="1400" dirty="0">
                        <a:effectLst/>
                        <a:latin typeface="Calibri"/>
                      </a:endParaRPr>
                    </a:p>
                  </a:txBody>
                  <a:tcPr marL="68580" marR="68580" marT="0" marB="0"/>
                </a:tc>
              </a:tr>
            </a:tbl>
          </a:graphicData>
        </a:graphic>
      </p:graphicFrame>
      <p:sp>
        <p:nvSpPr>
          <p:cNvPr id="5" name="Rounded Rectangle 4"/>
          <p:cNvSpPr/>
          <p:nvPr/>
        </p:nvSpPr>
        <p:spPr>
          <a:xfrm>
            <a:off x="228600" y="4953000"/>
            <a:ext cx="8610600" cy="228600"/>
          </a:xfrm>
          <a:prstGeom prst="round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8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 Sensor</a:t>
            </a:r>
            <a:endParaRPr lang="en-US" dirty="0"/>
          </a:p>
        </p:txBody>
      </p:sp>
      <p:sp>
        <p:nvSpPr>
          <p:cNvPr id="6" name="Content Placeholder 5"/>
          <p:cNvSpPr>
            <a:spLocks noGrp="1"/>
          </p:cNvSpPr>
          <p:nvPr>
            <p:ph sz="quarter" idx="13"/>
          </p:nvPr>
        </p:nvSpPr>
        <p:spPr/>
        <p:txBody>
          <a:bodyPr/>
          <a:lstStyle/>
          <a:p>
            <a:r>
              <a:rPr lang="en-US" dirty="0" smtClean="0"/>
              <a:t>Inexpensive breakout board</a:t>
            </a:r>
          </a:p>
          <a:p>
            <a:r>
              <a:rPr lang="en-US" dirty="0" smtClean="0"/>
              <a:t>Good power usage</a:t>
            </a:r>
          </a:p>
          <a:p>
            <a:r>
              <a:rPr lang="en-US" dirty="0" smtClean="0"/>
              <a:t>Reasonable sensor accuracy</a:t>
            </a:r>
          </a:p>
          <a:p>
            <a:endParaRPr lang="en-US" dirty="0"/>
          </a:p>
        </p:txBody>
      </p:sp>
      <p:sp>
        <p:nvSpPr>
          <p:cNvPr id="7" name="Content Placeholder 6"/>
          <p:cNvSpPr>
            <a:spLocks noGrp="1"/>
          </p:cNvSpPr>
          <p:nvPr>
            <p:ph sz="quarter" idx="14"/>
          </p:nvPr>
        </p:nvSpPr>
        <p:spPr>
          <a:xfrm>
            <a:off x="5715000" y="5105400"/>
            <a:ext cx="2523744" cy="914400"/>
          </a:xfrm>
        </p:spPr>
        <p:txBody>
          <a:bodyPr/>
          <a:lstStyle/>
          <a:p>
            <a:pPr marL="0" indent="0">
              <a:buNone/>
            </a:pPr>
            <a:r>
              <a:rPr lang="en-US" i="1" dirty="0" smtClean="0"/>
              <a:t>HIH-4030</a:t>
            </a:r>
            <a:endParaRPr lang="en-US" i="1" dirty="0"/>
          </a:p>
        </p:txBody>
      </p:sp>
      <p:sp>
        <p:nvSpPr>
          <p:cNvPr id="4" name="Content Placeholder 2"/>
          <p:cNvSpPr txBox="1">
            <a:spLocks/>
          </p:cNvSpPr>
          <p:nvPr/>
        </p:nvSpPr>
        <p:spPr>
          <a:xfrm>
            <a:off x="4724400" y="16002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800600" y="1572491"/>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53250" name="Picture 2" descr="https://dlnmh9ip6v2uc.cloudfront.net/images/products/9/5/6/9/09569-01-Workin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81600" y="2514600"/>
            <a:ext cx="2971800" cy="2971800"/>
          </a:xfrm>
          <a:prstGeom prst="rect">
            <a:avLst/>
          </a:prstGeom>
          <a:noFill/>
        </p:spPr>
      </p:pic>
      <p:sp>
        <p:nvSpPr>
          <p:cNvPr id="12" name="TextBox 11"/>
          <p:cNvSpPr txBox="1"/>
          <p:nvPr/>
        </p:nvSpPr>
        <p:spPr>
          <a:xfrm>
            <a:off x="6172200" y="3288268"/>
            <a:ext cx="990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.75 inch</a:t>
            </a:r>
            <a:endParaRPr lang="en-US" b="1" dirty="0">
              <a:effectLst>
                <a:outerShdw blurRad="38100" dist="38100" dir="2700000" algn="tl">
                  <a:srgbClr val="000000">
                    <a:alpha val="43137"/>
                  </a:srgbClr>
                </a:outerShdw>
              </a:effectLst>
            </a:endParaRPr>
          </a:p>
        </p:txBody>
      </p:sp>
      <p:cxnSp>
        <p:nvCxnSpPr>
          <p:cNvPr id="14" name="Straight Arrow Connector 13"/>
          <p:cNvCxnSpPr/>
          <p:nvPr/>
        </p:nvCxnSpPr>
        <p:spPr>
          <a:xfrm>
            <a:off x="5791200" y="3657600"/>
            <a:ext cx="1676400" cy="2329"/>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5400000">
            <a:off x="5296694" y="4075906"/>
            <a:ext cx="685800" cy="1588"/>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724400" y="3962400"/>
            <a:ext cx="990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.3 inch</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6400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  </a:t>
            </a:r>
            <a:endParaRPr lang="en-US" dirty="0"/>
          </a:p>
        </p:txBody>
      </p:sp>
      <p:grpSp>
        <p:nvGrpSpPr>
          <p:cNvPr id="107" name="Group 106"/>
          <p:cNvGrpSpPr/>
          <p:nvPr/>
        </p:nvGrpSpPr>
        <p:grpSpPr>
          <a:xfrm>
            <a:off x="152400" y="838200"/>
            <a:ext cx="8763000" cy="5403849"/>
            <a:chOff x="0" y="762000"/>
            <a:chExt cx="9144000" cy="5638800"/>
          </a:xfrm>
        </p:grpSpPr>
        <p:grpSp>
          <p:nvGrpSpPr>
            <p:cNvPr id="108" name="Group 66"/>
            <p:cNvGrpSpPr/>
            <p:nvPr/>
          </p:nvGrpSpPr>
          <p:grpSpPr>
            <a:xfrm>
              <a:off x="76200" y="838200"/>
              <a:ext cx="8991600" cy="5508487"/>
              <a:chOff x="76200" y="838200"/>
              <a:chExt cx="8991600" cy="5508486"/>
            </a:xfrm>
          </p:grpSpPr>
          <p:grpSp>
            <p:nvGrpSpPr>
              <p:cNvPr id="112" name="Group 61"/>
              <p:cNvGrpSpPr/>
              <p:nvPr/>
            </p:nvGrpSpPr>
            <p:grpSpPr>
              <a:xfrm>
                <a:off x="76200" y="1524000"/>
                <a:ext cx="8991600" cy="4114800"/>
                <a:chOff x="1371600" y="1600200"/>
                <a:chExt cx="6705600" cy="3352800"/>
              </a:xfrm>
            </p:grpSpPr>
            <p:grpSp>
              <p:nvGrpSpPr>
                <p:cNvPr id="116" name="Group 8"/>
                <p:cNvGrpSpPr>
                  <a:grpSpLocks/>
                </p:cNvGrpSpPr>
                <p:nvPr/>
              </p:nvGrpSpPr>
              <p:grpSpPr bwMode="auto">
                <a:xfrm>
                  <a:off x="1371600" y="1905000"/>
                  <a:ext cx="2971800" cy="2895600"/>
                  <a:chOff x="0" y="0"/>
                  <a:chExt cx="53162" cy="51085"/>
                </a:xfrm>
              </p:grpSpPr>
              <p:sp>
                <p:nvSpPr>
                  <p:cNvPr id="142"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44"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47"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8"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0"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53"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4"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6"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7"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8"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9"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0"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1"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2"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3"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4"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5"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7"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8"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69"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0"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1"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72"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17" name="Group 107"/>
                <p:cNvGrpSpPr>
                  <a:grpSpLocks/>
                </p:cNvGrpSpPr>
                <p:nvPr/>
              </p:nvGrpSpPr>
              <p:grpSpPr bwMode="auto">
                <a:xfrm>
                  <a:off x="4781243" y="3124200"/>
                  <a:ext cx="3295957" cy="1828800"/>
                  <a:chOff x="-341" y="0"/>
                  <a:chExt cx="58062" cy="31273"/>
                </a:xfrm>
              </p:grpSpPr>
              <p:sp>
                <p:nvSpPr>
                  <p:cNvPr id="128"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30"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32"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133"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34"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35"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36"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37"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38"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39"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40"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41"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118" name="Group 40"/>
                <p:cNvGrpSpPr>
                  <a:grpSpLocks/>
                </p:cNvGrpSpPr>
                <p:nvPr/>
              </p:nvGrpSpPr>
              <p:grpSpPr bwMode="auto">
                <a:xfrm>
                  <a:off x="4876800" y="1600200"/>
                  <a:ext cx="3048000" cy="1186216"/>
                  <a:chOff x="0" y="0"/>
                  <a:chExt cx="53162" cy="20701"/>
                </a:xfrm>
              </p:grpSpPr>
              <p:sp>
                <p:nvSpPr>
                  <p:cNvPr id="119"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20"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21"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22"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24"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25"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26"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27"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113" name="Rectangle 112"/>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114" name="Rectangle 113"/>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115" name="Rectangle 114"/>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109" name="Rounded Rectangle 108"/>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Rounded Rectangle 19"/>
          <p:cNvSpPr>
            <a:spLocks noChangeArrowheads="1"/>
          </p:cNvSpPr>
          <p:nvPr/>
        </p:nvSpPr>
        <p:spPr bwMode="auto">
          <a:xfrm>
            <a:off x="304800" y="1905000"/>
            <a:ext cx="1015383"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77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Rain Detection Sensor</a:t>
            </a:r>
            <a:endParaRPr lang="en-US" dirty="0"/>
          </a:p>
        </p:txBody>
      </p:sp>
      <p:sp>
        <p:nvSpPr>
          <p:cNvPr id="6" name="Content Placeholder 5"/>
          <p:cNvSpPr>
            <a:spLocks noGrp="1"/>
          </p:cNvSpPr>
          <p:nvPr>
            <p:ph sz="quarter" idx="13"/>
          </p:nvPr>
        </p:nvSpPr>
        <p:spPr/>
        <p:txBody>
          <a:bodyPr/>
          <a:lstStyle/>
          <a:p>
            <a:r>
              <a:rPr lang="en-US" dirty="0" smtClean="0"/>
              <a:t>Detects the presence of rain</a:t>
            </a:r>
          </a:p>
          <a:p>
            <a:r>
              <a:rPr lang="en-US" dirty="0" smtClean="0"/>
              <a:t>Used for when to water algorithm and shutting off watering if rain starts</a:t>
            </a:r>
          </a:p>
          <a:p>
            <a:r>
              <a:rPr lang="en-US" dirty="0" smtClean="0"/>
              <a:t>Uses a PCB board and resistivity properties</a:t>
            </a:r>
          </a:p>
          <a:p>
            <a:endParaRPr lang="en-US" dirty="0"/>
          </a:p>
        </p:txBody>
      </p:sp>
      <p:pic>
        <p:nvPicPr>
          <p:cNvPr id="7" name="Content Placeholder 6" descr="Drawing1-Model"/>
          <p:cNvPicPr>
            <a:picLocks noGrp="1"/>
          </p:cNvPicPr>
          <p:nvPr>
            <p:ph sz="quarter" idx="14"/>
          </p:nvPr>
        </p:nvPicPr>
        <p:blipFill>
          <a:blip r:embed="rId2" cstate="print">
            <a:extLst>
              <a:ext uri="{28A0092B-C50C-407E-A947-70E740481C1C}">
                <a14:useLocalDpi xmlns:a14="http://schemas.microsoft.com/office/drawing/2010/main" val="0"/>
              </a:ext>
            </a:extLst>
          </a:blip>
          <a:stretch>
            <a:fillRect/>
          </a:stretch>
        </p:blipFill>
        <p:spPr bwMode="auto">
          <a:xfrm>
            <a:off x="5681460" y="3361762"/>
            <a:ext cx="1749829" cy="2082338"/>
          </a:xfrm>
          <a:prstGeom prst="rect">
            <a:avLst/>
          </a:prstGeom>
          <a:noFill/>
          <a:ln w="9525" cmpd="sng">
            <a:solidFill>
              <a:srgbClr val="000000"/>
            </a:solidFill>
            <a:miter lim="800000"/>
            <a:headEnd/>
            <a:tailEnd/>
          </a:ln>
          <a:effectLst/>
        </p:spPr>
      </p:pic>
      <p:cxnSp>
        <p:nvCxnSpPr>
          <p:cNvPr id="8" name="Straight Arrow Connector 7"/>
          <p:cNvCxnSpPr/>
          <p:nvPr/>
        </p:nvCxnSpPr>
        <p:spPr>
          <a:xfrm>
            <a:off x="7543800" y="3352800"/>
            <a:ext cx="0" cy="205740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5638800" y="3200400"/>
            <a:ext cx="1752600" cy="0"/>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019800" y="2892623"/>
            <a:ext cx="990600" cy="307777"/>
          </a:xfrm>
          <a:prstGeom prst="rect">
            <a:avLst/>
          </a:prstGeom>
          <a:noFill/>
        </p:spPr>
        <p:txBody>
          <a:bodyPr wrap="square" rtlCol="0">
            <a:spAutoFit/>
          </a:bodyPr>
          <a:lstStyle/>
          <a:p>
            <a:pPr algn="ctr"/>
            <a:r>
              <a:rPr lang="en-US" sz="1400" dirty="0" smtClean="0"/>
              <a:t>2 Inch</a:t>
            </a:r>
            <a:endParaRPr lang="en-US" sz="1400" dirty="0"/>
          </a:p>
        </p:txBody>
      </p:sp>
      <p:sp>
        <p:nvSpPr>
          <p:cNvPr id="16" name="TextBox 15"/>
          <p:cNvSpPr txBox="1"/>
          <p:nvPr/>
        </p:nvSpPr>
        <p:spPr>
          <a:xfrm rot="5400000">
            <a:off x="7278589" y="4116942"/>
            <a:ext cx="990600" cy="307777"/>
          </a:xfrm>
          <a:prstGeom prst="rect">
            <a:avLst/>
          </a:prstGeom>
          <a:noFill/>
        </p:spPr>
        <p:txBody>
          <a:bodyPr wrap="square" rtlCol="0">
            <a:spAutoFit/>
          </a:bodyPr>
          <a:lstStyle/>
          <a:p>
            <a:pPr algn="ctr"/>
            <a:r>
              <a:rPr lang="en-US" sz="1400" dirty="0" smtClean="0"/>
              <a:t>3 Inch</a:t>
            </a:r>
            <a:endParaRPr lang="en-US" sz="1400" dirty="0"/>
          </a:p>
        </p:txBody>
      </p:sp>
    </p:spTree>
    <p:extLst>
      <p:ext uri="{BB962C8B-B14F-4D97-AF65-F5344CB8AC3E}">
        <p14:creationId xmlns:p14="http://schemas.microsoft.com/office/powerpoint/2010/main" val="124393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System to automate the lawn watering process through the use of</a:t>
            </a:r>
          </a:p>
          <a:p>
            <a:pPr lvl="1"/>
            <a:r>
              <a:rPr lang="en-US" dirty="0" smtClean="0"/>
              <a:t>Climate sensors</a:t>
            </a:r>
          </a:p>
          <a:p>
            <a:pPr lvl="1"/>
            <a:r>
              <a:rPr lang="en-US" dirty="0" smtClean="0"/>
              <a:t>Ground sensors</a:t>
            </a:r>
            <a:endParaRPr lang="en-US" dirty="0"/>
          </a:p>
          <a:p>
            <a:pPr lvl="1"/>
            <a:r>
              <a:rPr lang="en-US" dirty="0" smtClean="0"/>
              <a:t>Weather prediction</a:t>
            </a:r>
          </a:p>
          <a:p>
            <a:r>
              <a:rPr lang="en-US" dirty="0" smtClean="0"/>
              <a:t>Three subsystems</a:t>
            </a:r>
          </a:p>
          <a:p>
            <a:pPr lvl="1"/>
            <a:r>
              <a:rPr lang="en-US" dirty="0" smtClean="0"/>
              <a:t>Sensor subsystem</a:t>
            </a:r>
          </a:p>
          <a:p>
            <a:pPr lvl="1"/>
            <a:r>
              <a:rPr lang="en-US" dirty="0" smtClean="0"/>
              <a:t>Central HUB subsystem</a:t>
            </a:r>
          </a:p>
          <a:p>
            <a:pPr lvl="1"/>
            <a:r>
              <a:rPr lang="en-US" dirty="0" smtClean="0"/>
              <a:t>Solenoid </a:t>
            </a:r>
            <a:r>
              <a:rPr lang="en-US" dirty="0"/>
              <a:t>subsystem</a:t>
            </a:r>
          </a:p>
          <a:p>
            <a:pPr lvl="1"/>
            <a:endParaRPr lang="en-US" dirty="0"/>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Eco-Sense</a:t>
            </a:r>
            <a:endParaRPr lang="en-US" dirty="0"/>
          </a:p>
        </p:txBody>
      </p:sp>
    </p:spTree>
    <p:extLst>
      <p:ext uri="{BB962C8B-B14F-4D97-AF65-F5344CB8AC3E}">
        <p14:creationId xmlns:p14="http://schemas.microsoft.com/office/powerpoint/2010/main" val="49563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grpSp>
        <p:nvGrpSpPr>
          <p:cNvPr id="37" name="Group 36"/>
          <p:cNvGrpSpPr/>
          <p:nvPr/>
        </p:nvGrpSpPr>
        <p:grpSpPr>
          <a:xfrm>
            <a:off x="152400" y="838200"/>
            <a:ext cx="8763000" cy="5403849"/>
            <a:chOff x="0" y="762000"/>
            <a:chExt cx="9144000" cy="5638800"/>
          </a:xfrm>
        </p:grpSpPr>
        <p:grpSp>
          <p:nvGrpSpPr>
            <p:cNvPr id="38" name="Group 66"/>
            <p:cNvGrpSpPr/>
            <p:nvPr/>
          </p:nvGrpSpPr>
          <p:grpSpPr>
            <a:xfrm>
              <a:off x="76200" y="838200"/>
              <a:ext cx="8991600" cy="5508487"/>
              <a:chOff x="76200" y="838200"/>
              <a:chExt cx="8991600" cy="5508486"/>
            </a:xfrm>
          </p:grpSpPr>
          <p:grpSp>
            <p:nvGrpSpPr>
              <p:cNvPr id="42" name="Group 61"/>
              <p:cNvGrpSpPr/>
              <p:nvPr/>
            </p:nvGrpSpPr>
            <p:grpSpPr>
              <a:xfrm>
                <a:off x="76200" y="1524000"/>
                <a:ext cx="8991600" cy="4114800"/>
                <a:chOff x="1371600" y="1600200"/>
                <a:chExt cx="6705600" cy="3352800"/>
              </a:xfrm>
            </p:grpSpPr>
            <p:grpSp>
              <p:nvGrpSpPr>
                <p:cNvPr id="46" name="Group 8"/>
                <p:cNvGrpSpPr>
                  <a:grpSpLocks/>
                </p:cNvGrpSpPr>
                <p:nvPr/>
              </p:nvGrpSpPr>
              <p:grpSpPr bwMode="auto">
                <a:xfrm>
                  <a:off x="1371600" y="1905000"/>
                  <a:ext cx="2971800" cy="2895600"/>
                  <a:chOff x="0" y="0"/>
                  <a:chExt cx="53162" cy="51085"/>
                </a:xfrm>
              </p:grpSpPr>
              <p:sp>
                <p:nvSpPr>
                  <p:cNvPr id="72"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74"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77"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8"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0"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3"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4"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6"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7"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8"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9"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0"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1"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2"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3"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9"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0"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1"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2"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7" name="Group 107"/>
                <p:cNvGrpSpPr>
                  <a:grpSpLocks/>
                </p:cNvGrpSpPr>
                <p:nvPr/>
              </p:nvGrpSpPr>
              <p:grpSpPr bwMode="auto">
                <a:xfrm>
                  <a:off x="4781243" y="3124200"/>
                  <a:ext cx="3295957" cy="1828800"/>
                  <a:chOff x="-341" y="0"/>
                  <a:chExt cx="58062" cy="31273"/>
                </a:xfrm>
              </p:grpSpPr>
              <p:sp>
                <p:nvSpPr>
                  <p:cNvPr id="58"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60"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2"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63"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4"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5"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6"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7"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9"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70"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71"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48" name="Group 40"/>
                <p:cNvGrpSpPr>
                  <a:grpSpLocks/>
                </p:cNvGrpSpPr>
                <p:nvPr/>
              </p:nvGrpSpPr>
              <p:grpSpPr bwMode="auto">
                <a:xfrm>
                  <a:off x="4876800" y="1600200"/>
                  <a:ext cx="3048000" cy="1186216"/>
                  <a:chOff x="0" y="0"/>
                  <a:chExt cx="53162" cy="20701"/>
                </a:xfrm>
              </p:grpSpPr>
              <p:sp>
                <p:nvSpPr>
                  <p:cNvPr id="49"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0"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1"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52"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5"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6"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7"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43" name="Rectangle 42"/>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44" name="Rectangle 43"/>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45" name="Rectangle 44"/>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39" name="Rounded Rectangle 38"/>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ounded Rectangle 19"/>
          <p:cNvSpPr>
            <a:spLocks noChangeArrowheads="1"/>
          </p:cNvSpPr>
          <p:nvPr/>
        </p:nvSpPr>
        <p:spPr bwMode="auto">
          <a:xfrm>
            <a:off x="1600200" y="1905000"/>
            <a:ext cx="1015383"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8011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Measures ambient pressure caused by weather patterns</a:t>
            </a:r>
            <a:endParaRPr lang="en-US" dirty="0"/>
          </a:p>
          <a:p>
            <a:r>
              <a:rPr lang="en-US" dirty="0" smtClean="0"/>
              <a:t>Used with the weather prediction algorithm</a:t>
            </a:r>
          </a:p>
          <a:p>
            <a:r>
              <a:rPr lang="en-US" dirty="0" smtClean="0"/>
              <a:t>Needs to be exposed to the elements</a:t>
            </a:r>
          </a:p>
        </p:txBody>
      </p:sp>
      <p:sp>
        <p:nvSpPr>
          <p:cNvPr id="2" name="Title 1"/>
          <p:cNvSpPr>
            <a:spLocks noGrp="1"/>
          </p:cNvSpPr>
          <p:nvPr>
            <p:ph type="title"/>
          </p:nvPr>
        </p:nvSpPr>
        <p:spPr/>
        <p:txBody>
          <a:bodyPr/>
          <a:lstStyle/>
          <a:p>
            <a:r>
              <a:rPr lang="en-US" dirty="0"/>
              <a:t>Barometric Pressure Sensor</a:t>
            </a:r>
          </a:p>
        </p:txBody>
      </p:sp>
      <p:graphicFrame>
        <p:nvGraphicFramePr>
          <p:cNvPr id="7" name="Content Placeholder 8"/>
          <p:cNvGraphicFramePr>
            <a:graphicFrameLocks/>
          </p:cNvGraphicFramePr>
          <p:nvPr>
            <p:extLst>
              <p:ext uri="{D42A27DB-BD31-4B8C-83A1-F6EECF244321}">
                <p14:modId xmlns:p14="http://schemas.microsoft.com/office/powerpoint/2010/main" val="781160989"/>
              </p:ext>
            </p:extLst>
          </p:nvPr>
        </p:nvGraphicFramePr>
        <p:xfrm>
          <a:off x="491836" y="4426178"/>
          <a:ext cx="8000999" cy="1365022"/>
        </p:xfrm>
        <a:graphic>
          <a:graphicData uri="http://schemas.openxmlformats.org/drawingml/2006/table">
            <a:tbl>
              <a:tblPr firstRow="1" firstCol="1" bandRow="1">
                <a:tableStyleId>{5C22544A-7EE6-4342-B048-85BDC9FD1C3A}</a:tableStyleId>
              </a:tblPr>
              <a:tblGrid>
                <a:gridCol w="1218198"/>
                <a:gridCol w="1203158"/>
                <a:gridCol w="1052763"/>
                <a:gridCol w="1503947"/>
                <a:gridCol w="1052763"/>
                <a:gridCol w="1052763"/>
                <a:gridCol w="917407"/>
              </a:tblGrid>
              <a:tr h="538363">
                <a:tc>
                  <a:txBody>
                    <a:bodyPr/>
                    <a:lstStyle/>
                    <a:p>
                      <a:pPr algn="just">
                        <a:spcAft>
                          <a:spcPts val="0"/>
                        </a:spcAft>
                      </a:pPr>
                      <a:r>
                        <a:rPr lang="en-US" sz="1400" dirty="0">
                          <a:effectLst/>
                        </a:rPr>
                        <a:t>Part</a:t>
                      </a:r>
                      <a:endParaRPr lang="en-US" sz="1400" dirty="0">
                        <a:effectLst/>
                        <a:latin typeface="Calibri"/>
                      </a:endParaRPr>
                    </a:p>
                  </a:txBody>
                  <a:tcPr marL="45545" marR="45545" marT="0" marB="0"/>
                </a:tc>
                <a:tc>
                  <a:txBody>
                    <a:bodyPr/>
                    <a:lstStyle/>
                    <a:p>
                      <a:pPr algn="just">
                        <a:spcAft>
                          <a:spcPts val="0"/>
                        </a:spcAft>
                      </a:pPr>
                      <a:r>
                        <a:rPr lang="en-US" sz="1400" dirty="0">
                          <a:effectLst/>
                        </a:rPr>
                        <a:t>Supply Voltage</a:t>
                      </a:r>
                      <a:endParaRPr lang="en-US" sz="1400" dirty="0">
                        <a:effectLst/>
                        <a:latin typeface="Calibri"/>
                      </a:endParaRPr>
                    </a:p>
                  </a:txBody>
                  <a:tcPr marL="45545" marR="45545" marT="0" marB="0"/>
                </a:tc>
                <a:tc>
                  <a:txBody>
                    <a:bodyPr/>
                    <a:lstStyle/>
                    <a:p>
                      <a:pPr algn="just">
                        <a:spcAft>
                          <a:spcPts val="0"/>
                        </a:spcAft>
                      </a:pPr>
                      <a:r>
                        <a:rPr lang="en-US" sz="1400">
                          <a:effectLst/>
                        </a:rPr>
                        <a:t>Average</a:t>
                      </a:r>
                      <a:br>
                        <a:rPr lang="en-US" sz="1400">
                          <a:effectLst/>
                        </a:rPr>
                      </a:br>
                      <a:r>
                        <a:rPr lang="en-US" sz="1400">
                          <a:effectLst/>
                        </a:rPr>
                        <a:t>Current</a:t>
                      </a:r>
                      <a:endParaRPr lang="en-US" sz="1400">
                        <a:effectLst/>
                        <a:latin typeface="Calibri"/>
                      </a:endParaRPr>
                    </a:p>
                  </a:txBody>
                  <a:tcPr marL="45545" marR="45545" marT="0" marB="0"/>
                </a:tc>
                <a:tc>
                  <a:txBody>
                    <a:bodyPr/>
                    <a:lstStyle/>
                    <a:p>
                      <a:pPr algn="just">
                        <a:spcAft>
                          <a:spcPts val="0"/>
                        </a:spcAft>
                      </a:pPr>
                      <a:r>
                        <a:rPr lang="en-US" sz="1400">
                          <a:effectLst/>
                        </a:rPr>
                        <a:t>Pressure Range</a:t>
                      </a:r>
                      <a:endParaRPr lang="en-US" sz="1400">
                        <a:effectLst/>
                        <a:latin typeface="Calibri"/>
                      </a:endParaRPr>
                    </a:p>
                  </a:txBody>
                  <a:tcPr marL="45545" marR="45545" marT="0" marB="0"/>
                </a:tc>
                <a:tc>
                  <a:txBody>
                    <a:bodyPr/>
                    <a:lstStyle/>
                    <a:p>
                      <a:pPr algn="just">
                        <a:spcAft>
                          <a:spcPts val="0"/>
                        </a:spcAft>
                      </a:pPr>
                      <a:r>
                        <a:rPr lang="en-US" sz="1400">
                          <a:effectLst/>
                        </a:rPr>
                        <a:t>Accuracy</a:t>
                      </a:r>
                      <a:endParaRPr lang="en-US" sz="1400">
                        <a:effectLst/>
                        <a:latin typeface="Calibri"/>
                      </a:endParaRPr>
                    </a:p>
                  </a:txBody>
                  <a:tcPr marL="45545" marR="45545" marT="0" marB="0"/>
                </a:tc>
                <a:tc>
                  <a:txBody>
                    <a:bodyPr/>
                    <a:lstStyle/>
                    <a:p>
                      <a:pPr algn="just">
                        <a:spcAft>
                          <a:spcPts val="0"/>
                        </a:spcAft>
                      </a:pPr>
                      <a:r>
                        <a:rPr lang="en-US" sz="1400">
                          <a:effectLst/>
                        </a:rPr>
                        <a:t>Shutdown Current</a:t>
                      </a:r>
                      <a:endParaRPr lang="en-US" sz="1400">
                        <a:effectLst/>
                        <a:latin typeface="Calibri"/>
                      </a:endParaRPr>
                    </a:p>
                  </a:txBody>
                  <a:tcPr marL="45545" marR="45545" marT="0" marB="0"/>
                </a:tc>
                <a:tc>
                  <a:txBody>
                    <a:bodyPr/>
                    <a:lstStyle/>
                    <a:p>
                      <a:pPr algn="just">
                        <a:spcAft>
                          <a:spcPts val="0"/>
                        </a:spcAft>
                      </a:pPr>
                      <a:r>
                        <a:rPr lang="en-US" sz="1400">
                          <a:effectLst/>
                        </a:rPr>
                        <a:t>Cost</a:t>
                      </a:r>
                      <a:endParaRPr lang="en-US" sz="1400">
                        <a:effectLst/>
                        <a:latin typeface="Calibri"/>
                      </a:endParaRPr>
                    </a:p>
                  </a:txBody>
                  <a:tcPr marL="45545" marR="45545" marT="0" marB="0"/>
                </a:tc>
              </a:tr>
              <a:tr h="275553">
                <a:tc>
                  <a:txBody>
                    <a:bodyPr/>
                    <a:lstStyle/>
                    <a:p>
                      <a:pPr algn="just">
                        <a:spcAft>
                          <a:spcPts val="0"/>
                        </a:spcAft>
                      </a:pPr>
                      <a:r>
                        <a:rPr lang="en-US" sz="1400">
                          <a:effectLst/>
                        </a:rPr>
                        <a:t>BMP085</a:t>
                      </a:r>
                      <a:endParaRPr lang="en-US" sz="1400">
                        <a:effectLst/>
                        <a:latin typeface="Calibri"/>
                      </a:endParaRPr>
                    </a:p>
                  </a:txBody>
                  <a:tcPr marL="45545" marR="45545" marT="0" marB="0"/>
                </a:tc>
                <a:tc>
                  <a:txBody>
                    <a:bodyPr/>
                    <a:lstStyle/>
                    <a:p>
                      <a:pPr algn="just">
                        <a:spcAft>
                          <a:spcPts val="0"/>
                        </a:spcAft>
                      </a:pPr>
                      <a:r>
                        <a:rPr lang="en-US" sz="1400" smtClean="0">
                          <a:effectLst/>
                        </a:rPr>
                        <a:t>1.8 </a:t>
                      </a:r>
                      <a:r>
                        <a:rPr lang="en-US" sz="1400">
                          <a:effectLst/>
                        </a:rPr>
                        <a:t>to </a:t>
                      </a:r>
                      <a:r>
                        <a:rPr lang="en-US" sz="1400" smtClean="0">
                          <a:effectLst/>
                        </a:rPr>
                        <a:t>3.6 </a:t>
                      </a:r>
                      <a:r>
                        <a:rPr lang="en-US" sz="1400" dirty="0">
                          <a:effectLst/>
                        </a:rPr>
                        <a:t>V</a:t>
                      </a:r>
                      <a:endParaRPr lang="en-US" sz="1400" dirty="0">
                        <a:effectLst/>
                        <a:latin typeface="Calibri"/>
                      </a:endParaRPr>
                    </a:p>
                  </a:txBody>
                  <a:tcPr marL="45545" marR="45545" marT="0" marB="0"/>
                </a:tc>
                <a:tc>
                  <a:txBody>
                    <a:bodyPr/>
                    <a:lstStyle/>
                    <a:p>
                      <a:pPr algn="just">
                        <a:spcAft>
                          <a:spcPts val="0"/>
                        </a:spcAft>
                      </a:pPr>
                      <a:r>
                        <a:rPr lang="en-US" sz="1400">
                          <a:effectLst/>
                        </a:rPr>
                        <a:t>3 to 12μA</a:t>
                      </a:r>
                      <a:endParaRPr lang="en-US" sz="1400">
                        <a:effectLst/>
                        <a:latin typeface="Calibri"/>
                      </a:endParaRPr>
                    </a:p>
                  </a:txBody>
                  <a:tcPr marL="45545" marR="45545" marT="0" marB="0"/>
                </a:tc>
                <a:tc>
                  <a:txBody>
                    <a:bodyPr/>
                    <a:lstStyle/>
                    <a:p>
                      <a:pPr algn="just">
                        <a:spcAft>
                          <a:spcPts val="0"/>
                        </a:spcAft>
                      </a:pPr>
                      <a:r>
                        <a:rPr lang="en-US" sz="1400">
                          <a:effectLst/>
                        </a:rPr>
                        <a:t>300 to 1100hPa</a:t>
                      </a:r>
                      <a:endParaRPr lang="en-US" sz="1400">
                        <a:effectLst/>
                        <a:latin typeface="Calibri"/>
                      </a:endParaRPr>
                    </a:p>
                  </a:txBody>
                  <a:tcPr marL="45545" marR="45545" marT="0" marB="0"/>
                </a:tc>
                <a:tc>
                  <a:txBody>
                    <a:bodyPr/>
                    <a:lstStyle/>
                    <a:p>
                      <a:pPr algn="just">
                        <a:spcAft>
                          <a:spcPts val="0"/>
                        </a:spcAft>
                      </a:pPr>
                      <a:r>
                        <a:rPr lang="en-US" sz="1400">
                          <a:effectLst/>
                        </a:rPr>
                        <a:t>±1hPa</a:t>
                      </a:r>
                      <a:endParaRPr lang="en-US" sz="1400">
                        <a:effectLst/>
                        <a:latin typeface="Calibri"/>
                      </a:endParaRPr>
                    </a:p>
                  </a:txBody>
                  <a:tcPr marL="45545" marR="45545" marT="0" marB="0"/>
                </a:tc>
                <a:tc>
                  <a:txBody>
                    <a:bodyPr/>
                    <a:lstStyle/>
                    <a:p>
                      <a:pPr algn="just">
                        <a:spcAft>
                          <a:spcPts val="0"/>
                        </a:spcAft>
                      </a:pPr>
                      <a:r>
                        <a:rPr lang="en-US" sz="1400" smtClean="0">
                          <a:effectLst/>
                        </a:rPr>
                        <a:t>0.1μA</a:t>
                      </a:r>
                      <a:endParaRPr lang="en-US" sz="1400" dirty="0">
                        <a:effectLst/>
                        <a:latin typeface="Calibri"/>
                      </a:endParaRPr>
                    </a:p>
                  </a:txBody>
                  <a:tcPr marL="45545" marR="45545" marT="0" marB="0"/>
                </a:tc>
                <a:tc>
                  <a:txBody>
                    <a:bodyPr/>
                    <a:lstStyle/>
                    <a:p>
                      <a:pPr algn="just">
                        <a:spcAft>
                          <a:spcPts val="0"/>
                        </a:spcAft>
                      </a:pPr>
                      <a:r>
                        <a:rPr lang="en-US" sz="1400">
                          <a:effectLst/>
                        </a:rPr>
                        <a:t>$20</a:t>
                      </a:r>
                      <a:endParaRPr lang="en-US" sz="1400">
                        <a:effectLst/>
                        <a:latin typeface="Calibri"/>
                      </a:endParaRPr>
                    </a:p>
                  </a:txBody>
                  <a:tcPr marL="45545" marR="45545" marT="0" marB="0"/>
                </a:tc>
              </a:tr>
              <a:tr h="275553">
                <a:tc>
                  <a:txBody>
                    <a:bodyPr/>
                    <a:lstStyle/>
                    <a:p>
                      <a:pPr algn="just">
                        <a:spcAft>
                          <a:spcPts val="0"/>
                        </a:spcAft>
                      </a:pPr>
                      <a:r>
                        <a:rPr lang="en-US" sz="1400">
                          <a:effectLst/>
                        </a:rPr>
                        <a:t>MPL115A1</a:t>
                      </a:r>
                      <a:endParaRPr lang="en-US" sz="1400">
                        <a:effectLst/>
                        <a:latin typeface="Calibri"/>
                      </a:endParaRPr>
                    </a:p>
                  </a:txBody>
                  <a:tcPr marL="45545" marR="45545" marT="0" marB="0"/>
                </a:tc>
                <a:tc>
                  <a:txBody>
                    <a:bodyPr/>
                    <a:lstStyle/>
                    <a:p>
                      <a:pPr algn="just">
                        <a:spcAft>
                          <a:spcPts val="0"/>
                        </a:spcAft>
                      </a:pPr>
                      <a:r>
                        <a:rPr lang="en-US" sz="1400" smtClean="0">
                          <a:effectLst/>
                        </a:rPr>
                        <a:t>2.4 </a:t>
                      </a:r>
                      <a:r>
                        <a:rPr lang="en-US" sz="1400">
                          <a:effectLst/>
                        </a:rPr>
                        <a:t>to </a:t>
                      </a:r>
                      <a:r>
                        <a:rPr lang="en-US" sz="1400" smtClean="0">
                          <a:effectLst/>
                        </a:rPr>
                        <a:t>5.5 </a:t>
                      </a:r>
                      <a:r>
                        <a:rPr lang="en-US" sz="1400" dirty="0">
                          <a:effectLst/>
                        </a:rPr>
                        <a:t>V</a:t>
                      </a:r>
                      <a:endParaRPr lang="en-US" sz="1400" dirty="0">
                        <a:effectLst/>
                        <a:latin typeface="Calibri"/>
                      </a:endParaRPr>
                    </a:p>
                  </a:txBody>
                  <a:tcPr marL="45545" marR="45545" marT="0" marB="0"/>
                </a:tc>
                <a:tc>
                  <a:txBody>
                    <a:bodyPr/>
                    <a:lstStyle/>
                    <a:p>
                      <a:pPr algn="just">
                        <a:spcAft>
                          <a:spcPts val="0"/>
                        </a:spcAft>
                      </a:pPr>
                      <a:r>
                        <a:rPr lang="en-US" sz="1400">
                          <a:effectLst/>
                        </a:rPr>
                        <a:t>5μA</a:t>
                      </a:r>
                      <a:endParaRPr lang="en-US" sz="1400">
                        <a:effectLst/>
                        <a:latin typeface="Calibri"/>
                      </a:endParaRPr>
                    </a:p>
                  </a:txBody>
                  <a:tcPr marL="45545" marR="45545" marT="0" marB="0"/>
                </a:tc>
                <a:tc>
                  <a:txBody>
                    <a:bodyPr/>
                    <a:lstStyle/>
                    <a:p>
                      <a:pPr algn="just">
                        <a:spcAft>
                          <a:spcPts val="0"/>
                        </a:spcAft>
                      </a:pPr>
                      <a:r>
                        <a:rPr lang="en-US" sz="1400">
                          <a:effectLst/>
                        </a:rPr>
                        <a:t>500 to 1150hPa</a:t>
                      </a:r>
                      <a:endParaRPr lang="en-US" sz="1400">
                        <a:effectLst/>
                        <a:latin typeface="Calibri"/>
                      </a:endParaRPr>
                    </a:p>
                  </a:txBody>
                  <a:tcPr marL="45545" marR="45545" marT="0" marB="0"/>
                </a:tc>
                <a:tc>
                  <a:txBody>
                    <a:bodyPr/>
                    <a:lstStyle/>
                    <a:p>
                      <a:pPr algn="just">
                        <a:spcAft>
                          <a:spcPts val="0"/>
                        </a:spcAft>
                      </a:pPr>
                      <a:r>
                        <a:rPr lang="en-US" sz="1400">
                          <a:effectLst/>
                        </a:rPr>
                        <a:t>±10hPa</a:t>
                      </a:r>
                      <a:endParaRPr lang="en-US" sz="1400">
                        <a:effectLst/>
                        <a:latin typeface="Calibri"/>
                      </a:endParaRPr>
                    </a:p>
                  </a:txBody>
                  <a:tcPr marL="45545" marR="45545" marT="0" marB="0"/>
                </a:tc>
                <a:tc>
                  <a:txBody>
                    <a:bodyPr/>
                    <a:lstStyle/>
                    <a:p>
                      <a:pPr algn="just">
                        <a:spcAft>
                          <a:spcPts val="0"/>
                        </a:spcAft>
                      </a:pPr>
                      <a:r>
                        <a:rPr lang="en-US" sz="1400">
                          <a:effectLst/>
                        </a:rPr>
                        <a:t>1μA</a:t>
                      </a:r>
                      <a:endParaRPr lang="en-US" sz="1400">
                        <a:effectLst/>
                        <a:latin typeface="Calibri"/>
                      </a:endParaRPr>
                    </a:p>
                  </a:txBody>
                  <a:tcPr marL="45545" marR="45545" marT="0" marB="0"/>
                </a:tc>
                <a:tc>
                  <a:txBody>
                    <a:bodyPr/>
                    <a:lstStyle/>
                    <a:p>
                      <a:pPr algn="just">
                        <a:spcAft>
                          <a:spcPts val="0"/>
                        </a:spcAft>
                      </a:pPr>
                      <a:r>
                        <a:rPr lang="en-US" sz="1400">
                          <a:effectLst/>
                        </a:rPr>
                        <a:t>$25</a:t>
                      </a:r>
                      <a:endParaRPr lang="en-US" sz="1400">
                        <a:effectLst/>
                        <a:latin typeface="Calibri"/>
                      </a:endParaRPr>
                    </a:p>
                  </a:txBody>
                  <a:tcPr marL="45545" marR="45545" marT="0" marB="0"/>
                </a:tc>
              </a:tr>
              <a:tr h="275553">
                <a:tc>
                  <a:txBody>
                    <a:bodyPr/>
                    <a:lstStyle/>
                    <a:p>
                      <a:pPr algn="just">
                        <a:spcAft>
                          <a:spcPts val="0"/>
                        </a:spcAft>
                      </a:pPr>
                      <a:r>
                        <a:rPr lang="en-US" sz="1400">
                          <a:effectLst/>
                        </a:rPr>
                        <a:t>HP03M</a:t>
                      </a:r>
                      <a:endParaRPr lang="en-US" sz="1400">
                        <a:effectLst/>
                        <a:latin typeface="Calibri"/>
                      </a:endParaRPr>
                    </a:p>
                  </a:txBody>
                  <a:tcPr marL="45545" marR="45545" marT="0" marB="0"/>
                </a:tc>
                <a:tc>
                  <a:txBody>
                    <a:bodyPr/>
                    <a:lstStyle/>
                    <a:p>
                      <a:pPr algn="just">
                        <a:spcAft>
                          <a:spcPts val="0"/>
                        </a:spcAft>
                      </a:pPr>
                      <a:r>
                        <a:rPr lang="en-US" sz="1400" dirty="0" smtClean="0">
                          <a:effectLst/>
                        </a:rPr>
                        <a:t>2.2 </a:t>
                      </a:r>
                      <a:r>
                        <a:rPr lang="en-US" sz="1400" dirty="0">
                          <a:effectLst/>
                        </a:rPr>
                        <a:t>to </a:t>
                      </a:r>
                      <a:r>
                        <a:rPr lang="en-US" sz="1400" dirty="0" smtClean="0">
                          <a:effectLst/>
                        </a:rPr>
                        <a:t>3.6 </a:t>
                      </a:r>
                      <a:r>
                        <a:rPr lang="en-US" sz="1400" dirty="0">
                          <a:effectLst/>
                        </a:rPr>
                        <a:t>V</a:t>
                      </a:r>
                      <a:endParaRPr lang="en-US" sz="1400" dirty="0">
                        <a:effectLst/>
                        <a:latin typeface="Calibri"/>
                      </a:endParaRPr>
                    </a:p>
                  </a:txBody>
                  <a:tcPr marL="45545" marR="45545" marT="0" marB="0"/>
                </a:tc>
                <a:tc>
                  <a:txBody>
                    <a:bodyPr/>
                    <a:lstStyle/>
                    <a:p>
                      <a:pPr algn="just">
                        <a:spcAft>
                          <a:spcPts val="0"/>
                        </a:spcAft>
                      </a:pPr>
                      <a:r>
                        <a:rPr lang="en-US" sz="1400">
                          <a:effectLst/>
                        </a:rPr>
                        <a:t>-</a:t>
                      </a:r>
                      <a:endParaRPr lang="en-US" sz="1400">
                        <a:effectLst/>
                        <a:latin typeface="Calibri"/>
                      </a:endParaRPr>
                    </a:p>
                  </a:txBody>
                  <a:tcPr marL="45545" marR="45545" marT="0" marB="0"/>
                </a:tc>
                <a:tc>
                  <a:txBody>
                    <a:bodyPr/>
                    <a:lstStyle/>
                    <a:p>
                      <a:pPr algn="just">
                        <a:spcAft>
                          <a:spcPts val="0"/>
                        </a:spcAft>
                      </a:pPr>
                      <a:r>
                        <a:rPr lang="en-US" sz="1400">
                          <a:effectLst/>
                        </a:rPr>
                        <a:t>300 to 1100hPa</a:t>
                      </a:r>
                      <a:endParaRPr lang="en-US" sz="1400">
                        <a:effectLst/>
                        <a:latin typeface="Calibri"/>
                      </a:endParaRPr>
                    </a:p>
                  </a:txBody>
                  <a:tcPr marL="45545" marR="45545" marT="0" marB="0"/>
                </a:tc>
                <a:tc>
                  <a:txBody>
                    <a:bodyPr/>
                    <a:lstStyle/>
                    <a:p>
                      <a:pPr algn="just">
                        <a:spcAft>
                          <a:spcPts val="0"/>
                        </a:spcAft>
                      </a:pPr>
                      <a:r>
                        <a:rPr lang="en-US" sz="1400">
                          <a:effectLst/>
                        </a:rPr>
                        <a:t>±3hPa</a:t>
                      </a:r>
                      <a:endParaRPr lang="en-US" sz="1400">
                        <a:effectLst/>
                        <a:latin typeface="Calibri"/>
                      </a:endParaRPr>
                    </a:p>
                  </a:txBody>
                  <a:tcPr marL="45545" marR="45545" marT="0" marB="0"/>
                </a:tc>
                <a:tc>
                  <a:txBody>
                    <a:bodyPr/>
                    <a:lstStyle/>
                    <a:p>
                      <a:pPr algn="just">
                        <a:spcAft>
                          <a:spcPts val="0"/>
                        </a:spcAft>
                      </a:pPr>
                      <a:r>
                        <a:rPr lang="en-US" sz="1400">
                          <a:effectLst/>
                        </a:rPr>
                        <a:t>1μA</a:t>
                      </a:r>
                      <a:endParaRPr lang="en-US" sz="1400">
                        <a:effectLst/>
                        <a:latin typeface="Calibri"/>
                      </a:endParaRPr>
                    </a:p>
                  </a:txBody>
                  <a:tcPr marL="45545" marR="45545" marT="0" marB="0"/>
                </a:tc>
                <a:tc>
                  <a:txBody>
                    <a:bodyPr/>
                    <a:lstStyle/>
                    <a:p>
                      <a:pPr algn="just">
                        <a:spcAft>
                          <a:spcPts val="0"/>
                        </a:spcAft>
                      </a:pPr>
                      <a:r>
                        <a:rPr lang="en-US" sz="1400" dirty="0">
                          <a:effectLst/>
                        </a:rPr>
                        <a:t>$30</a:t>
                      </a:r>
                      <a:endParaRPr lang="en-US" sz="1400" dirty="0">
                        <a:effectLst/>
                        <a:latin typeface="Calibri"/>
                      </a:endParaRPr>
                    </a:p>
                  </a:txBody>
                  <a:tcPr marL="45545" marR="45545" marT="0" marB="0"/>
                </a:tc>
              </a:tr>
            </a:tbl>
          </a:graphicData>
        </a:graphic>
      </p:graphicFrame>
      <p:sp>
        <p:nvSpPr>
          <p:cNvPr id="8" name="Rounded Rectangle 7"/>
          <p:cNvSpPr/>
          <p:nvPr/>
        </p:nvSpPr>
        <p:spPr>
          <a:xfrm>
            <a:off x="491836" y="4959578"/>
            <a:ext cx="8001000" cy="304800"/>
          </a:xfrm>
          <a:prstGeom prst="roundRect">
            <a:avLst/>
          </a:prstGeom>
          <a:solidFill>
            <a:srgbClr val="FFFF0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0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Barometric Pressure Sensor</a:t>
            </a:r>
          </a:p>
        </p:txBody>
      </p:sp>
      <p:sp>
        <p:nvSpPr>
          <p:cNvPr id="10" name="Content Placeholder 9"/>
          <p:cNvSpPr>
            <a:spLocks noGrp="1"/>
          </p:cNvSpPr>
          <p:nvPr>
            <p:ph sz="quarter" idx="13"/>
          </p:nvPr>
        </p:nvSpPr>
        <p:spPr>
          <a:xfrm>
            <a:off x="533400" y="1447800"/>
            <a:ext cx="6076950" cy="4678363"/>
          </a:xfrm>
        </p:spPr>
        <p:txBody>
          <a:bodyPr>
            <a:normAutofit/>
          </a:bodyPr>
          <a:lstStyle/>
          <a:p>
            <a:endParaRPr lang="en-US" sz="2400" dirty="0" smtClean="0"/>
          </a:p>
          <a:p>
            <a:r>
              <a:rPr lang="en-US" sz="2400" dirty="0" smtClean="0"/>
              <a:t>Low current</a:t>
            </a:r>
          </a:p>
          <a:p>
            <a:r>
              <a:rPr lang="en-US" sz="2400" dirty="0" smtClean="0"/>
              <a:t>Breakout board</a:t>
            </a:r>
          </a:p>
          <a:p>
            <a:r>
              <a:rPr lang="en-US" sz="2400" dirty="0" smtClean="0"/>
              <a:t>Contains a thermometer used as the ambient temperature sensor needed</a:t>
            </a:r>
          </a:p>
          <a:p>
            <a:pPr>
              <a:buNone/>
            </a:pPr>
            <a:r>
              <a:rPr lang="en-US" dirty="0" smtClean="0"/>
              <a:t>   </a:t>
            </a:r>
            <a:r>
              <a:rPr lang="en-US" sz="2400" dirty="0" smtClean="0"/>
              <a:t> for the sensor system</a:t>
            </a:r>
          </a:p>
          <a:p>
            <a:r>
              <a:rPr lang="en-US" sz="2400" dirty="0" smtClean="0"/>
              <a:t>I2C connection</a:t>
            </a:r>
            <a:endParaRPr lang="en-US" sz="2400" dirty="0"/>
          </a:p>
        </p:txBody>
      </p:sp>
      <p:sp>
        <p:nvSpPr>
          <p:cNvPr id="12" name="Content Placeholder 9"/>
          <p:cNvSpPr txBox="1">
            <a:spLocks/>
          </p:cNvSpPr>
          <p:nvPr/>
        </p:nvSpPr>
        <p:spPr>
          <a:xfrm>
            <a:off x="6248400" y="5638800"/>
            <a:ext cx="152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en-US" sz="2400" i="1" dirty="0" smtClean="0"/>
              <a:t>BMP085</a:t>
            </a:r>
            <a:endParaRPr lang="en-US" sz="2400" i="1" dirty="0"/>
          </a:p>
        </p:txBody>
      </p:sp>
      <p:pic>
        <p:nvPicPr>
          <p:cNvPr id="47106" name="Picture 2" descr="https://dlnmh9ip6v2uc.cloudfront.net/images/products/9/6/9/4/09694-04.jpg"/>
          <p:cNvPicPr>
            <a:picLocks noChangeAspect="1" noChangeArrowheads="1"/>
          </p:cNvPicPr>
          <p:nvPr/>
        </p:nvPicPr>
        <p:blipFill>
          <a:blip r:embed="rId2" cstate="print"/>
          <a:srcRect/>
          <a:stretch>
            <a:fillRect/>
          </a:stretch>
        </p:blipFill>
        <p:spPr bwMode="auto">
          <a:xfrm>
            <a:off x="5943600" y="3276600"/>
            <a:ext cx="2362200" cy="2362200"/>
          </a:xfrm>
          <a:prstGeom prst="rect">
            <a:avLst/>
          </a:prstGeom>
          <a:noFill/>
        </p:spPr>
      </p:pic>
      <p:sp>
        <p:nvSpPr>
          <p:cNvPr id="6" name="TextBox 5"/>
          <p:cNvSpPr txBox="1"/>
          <p:nvPr/>
        </p:nvSpPr>
        <p:spPr>
          <a:xfrm>
            <a:off x="6629400" y="3200400"/>
            <a:ext cx="990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.65 inch</a:t>
            </a:r>
            <a:endParaRPr lang="en-US" b="1" dirty="0">
              <a:effectLst>
                <a:outerShdw blurRad="38100" dist="38100" dir="2700000" algn="tl">
                  <a:srgbClr val="000000">
                    <a:alpha val="43137"/>
                  </a:srgbClr>
                </a:outerShdw>
              </a:effectLst>
            </a:endParaRPr>
          </a:p>
        </p:txBody>
      </p:sp>
      <p:cxnSp>
        <p:nvCxnSpPr>
          <p:cNvPr id="8" name="Straight Arrow Connector 7"/>
          <p:cNvCxnSpPr/>
          <p:nvPr/>
        </p:nvCxnSpPr>
        <p:spPr>
          <a:xfrm>
            <a:off x="6477000" y="3732212"/>
            <a:ext cx="1219200" cy="1588"/>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257800" y="4267200"/>
            <a:ext cx="990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.65 inch</a:t>
            </a:r>
            <a:endParaRPr lang="en-US" b="1" dirty="0">
              <a:effectLst>
                <a:outerShdw blurRad="38100" dist="38100" dir="2700000" algn="tl">
                  <a:srgbClr val="000000">
                    <a:alpha val="43137"/>
                  </a:srgbClr>
                </a:outerShdw>
              </a:effectLst>
            </a:endParaRPr>
          </a:p>
        </p:txBody>
      </p:sp>
      <p:cxnSp>
        <p:nvCxnSpPr>
          <p:cNvPr id="14" name="Straight Arrow Connector 13"/>
          <p:cNvCxnSpPr/>
          <p:nvPr/>
        </p:nvCxnSpPr>
        <p:spPr>
          <a:xfrm rot="5400000">
            <a:off x="5715794" y="4495006"/>
            <a:ext cx="1219200" cy="1588"/>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6242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grpSp>
        <p:nvGrpSpPr>
          <p:cNvPr id="37" name="Group 36"/>
          <p:cNvGrpSpPr/>
          <p:nvPr/>
        </p:nvGrpSpPr>
        <p:grpSpPr>
          <a:xfrm>
            <a:off x="152400" y="838200"/>
            <a:ext cx="8763000" cy="5403849"/>
            <a:chOff x="0" y="762000"/>
            <a:chExt cx="9144000" cy="5638800"/>
          </a:xfrm>
        </p:grpSpPr>
        <p:grpSp>
          <p:nvGrpSpPr>
            <p:cNvPr id="38" name="Group 66"/>
            <p:cNvGrpSpPr/>
            <p:nvPr/>
          </p:nvGrpSpPr>
          <p:grpSpPr>
            <a:xfrm>
              <a:off x="76200" y="838200"/>
              <a:ext cx="8991600" cy="5508487"/>
              <a:chOff x="76200" y="838200"/>
              <a:chExt cx="8991600" cy="5508486"/>
            </a:xfrm>
          </p:grpSpPr>
          <p:grpSp>
            <p:nvGrpSpPr>
              <p:cNvPr id="42" name="Group 61"/>
              <p:cNvGrpSpPr/>
              <p:nvPr/>
            </p:nvGrpSpPr>
            <p:grpSpPr>
              <a:xfrm>
                <a:off x="76200" y="1524000"/>
                <a:ext cx="8991600" cy="4114800"/>
                <a:chOff x="1371600" y="1600200"/>
                <a:chExt cx="6705600" cy="3352800"/>
              </a:xfrm>
            </p:grpSpPr>
            <p:grpSp>
              <p:nvGrpSpPr>
                <p:cNvPr id="46" name="Group 8"/>
                <p:cNvGrpSpPr>
                  <a:grpSpLocks/>
                </p:cNvGrpSpPr>
                <p:nvPr/>
              </p:nvGrpSpPr>
              <p:grpSpPr bwMode="auto">
                <a:xfrm>
                  <a:off x="1371600" y="1905000"/>
                  <a:ext cx="2971800" cy="2895600"/>
                  <a:chOff x="0" y="0"/>
                  <a:chExt cx="53162" cy="51085"/>
                </a:xfrm>
              </p:grpSpPr>
              <p:sp>
                <p:nvSpPr>
                  <p:cNvPr id="104"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6"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9"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0"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2"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15"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6"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8"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9"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0"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1"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2"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3"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4"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5"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6"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7"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9"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0"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1"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2"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3"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4"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47" name="Group 107"/>
                <p:cNvGrpSpPr>
                  <a:grpSpLocks/>
                </p:cNvGrpSpPr>
                <p:nvPr/>
              </p:nvGrpSpPr>
              <p:grpSpPr bwMode="auto">
                <a:xfrm>
                  <a:off x="4781243" y="3124200"/>
                  <a:ext cx="3295957" cy="1828800"/>
                  <a:chOff x="-341" y="0"/>
                  <a:chExt cx="58062" cy="31273"/>
                </a:xfrm>
              </p:grpSpPr>
              <p:sp>
                <p:nvSpPr>
                  <p:cNvPr id="58"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60"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2"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63"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4"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5"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6"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7"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01"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02"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03"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48" name="Group 40"/>
                <p:cNvGrpSpPr>
                  <a:grpSpLocks/>
                </p:cNvGrpSpPr>
                <p:nvPr/>
              </p:nvGrpSpPr>
              <p:grpSpPr bwMode="auto">
                <a:xfrm>
                  <a:off x="4876800" y="1600200"/>
                  <a:ext cx="3048000" cy="1186216"/>
                  <a:chOff x="0" y="0"/>
                  <a:chExt cx="53162" cy="20701"/>
                </a:xfrm>
              </p:grpSpPr>
              <p:sp>
                <p:nvSpPr>
                  <p:cNvPr id="49"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0"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1"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52"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5"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6"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7"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43" name="Rectangle 42"/>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44" name="Rectangle 43"/>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45" name="Rectangle 44"/>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39" name="Rounded Rectangle 38"/>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ounded Rectangle 19"/>
          <p:cNvSpPr>
            <a:spLocks noChangeArrowheads="1"/>
          </p:cNvSpPr>
          <p:nvPr/>
        </p:nvSpPr>
        <p:spPr bwMode="auto">
          <a:xfrm>
            <a:off x="2895600" y="3962400"/>
            <a:ext cx="1015383"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4067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7408333" cy="3450696"/>
          </a:xfrm>
        </p:spPr>
        <p:txBody>
          <a:bodyPr/>
          <a:lstStyle/>
          <a:p>
            <a:endParaRPr lang="en-US" dirty="0" smtClean="0"/>
          </a:p>
          <a:p>
            <a:r>
              <a:rPr lang="en-US" dirty="0" smtClean="0"/>
              <a:t>Used to measure the water content in soil.</a:t>
            </a:r>
          </a:p>
          <a:p>
            <a:r>
              <a:rPr lang="en-US" dirty="0" smtClean="0"/>
              <a:t>Necessary for the when to water algorithm.</a:t>
            </a:r>
          </a:p>
          <a:p>
            <a:r>
              <a:rPr lang="en-US" dirty="0" smtClean="0"/>
              <a:t>General resistive method</a:t>
            </a:r>
            <a:endParaRPr lang="en-US" dirty="0"/>
          </a:p>
        </p:txBody>
      </p:sp>
      <p:sp>
        <p:nvSpPr>
          <p:cNvPr id="2" name="Title 1"/>
          <p:cNvSpPr>
            <a:spLocks noGrp="1"/>
          </p:cNvSpPr>
          <p:nvPr>
            <p:ph type="title"/>
          </p:nvPr>
        </p:nvSpPr>
        <p:spPr/>
        <p:txBody>
          <a:bodyPr/>
          <a:lstStyle/>
          <a:p>
            <a:r>
              <a:rPr lang="en-US" dirty="0" smtClean="0"/>
              <a:t>Ground Moisture Sensor</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29166" b="21154"/>
          <a:stretch/>
        </p:blipFill>
        <p:spPr bwMode="auto">
          <a:xfrm>
            <a:off x="1600200" y="3733800"/>
            <a:ext cx="6553200" cy="3295650"/>
          </a:xfrm>
          <a:prstGeom prst="rect">
            <a:avLst/>
          </a:prstGeom>
          <a:noFill/>
          <a:ln>
            <a:noFill/>
          </a:ln>
          <a:extLst>
            <a:ext uri="{53640926-AAD7-44D8-BBD7-CCE9431645EC}">
              <a14:shadowObscured xmlns:a14="http://schemas.microsoft.com/office/drawing/2010/main"/>
            </a:ext>
          </a:extLst>
        </p:spPr>
      </p:pic>
      <p:sp>
        <p:nvSpPr>
          <p:cNvPr id="5" name="Rounded Rectangle 4"/>
          <p:cNvSpPr/>
          <p:nvPr/>
        </p:nvSpPr>
        <p:spPr>
          <a:xfrm>
            <a:off x="4724400" y="4800600"/>
            <a:ext cx="1143000" cy="9906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1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2400" y="838200"/>
            <a:ext cx="8763000" cy="5403849"/>
            <a:chOff x="0" y="762000"/>
            <a:chExt cx="9144000" cy="5638800"/>
          </a:xfrm>
        </p:grpSpPr>
        <p:grpSp>
          <p:nvGrpSpPr>
            <p:cNvPr id="22" name="Group 66"/>
            <p:cNvGrpSpPr/>
            <p:nvPr/>
          </p:nvGrpSpPr>
          <p:grpSpPr>
            <a:xfrm>
              <a:off x="76200" y="838200"/>
              <a:ext cx="8991600" cy="5508487"/>
              <a:chOff x="76200" y="838200"/>
              <a:chExt cx="8991600" cy="5508486"/>
            </a:xfrm>
          </p:grpSpPr>
          <p:grpSp>
            <p:nvGrpSpPr>
              <p:cNvPr id="26" name="Group 61"/>
              <p:cNvGrpSpPr/>
              <p:nvPr/>
            </p:nvGrpSpPr>
            <p:grpSpPr>
              <a:xfrm>
                <a:off x="76200" y="1524000"/>
                <a:ext cx="8991600" cy="4114800"/>
                <a:chOff x="1371600" y="1600200"/>
                <a:chExt cx="6705600" cy="3352800"/>
              </a:xfrm>
            </p:grpSpPr>
            <p:grpSp>
              <p:nvGrpSpPr>
                <p:cNvPr id="30" name="Group 8"/>
                <p:cNvGrpSpPr>
                  <a:grpSpLocks/>
                </p:cNvGrpSpPr>
                <p:nvPr/>
              </p:nvGrpSpPr>
              <p:grpSpPr bwMode="auto">
                <a:xfrm>
                  <a:off x="1371600" y="1905000"/>
                  <a:ext cx="2971800" cy="2895600"/>
                  <a:chOff x="0" y="0"/>
                  <a:chExt cx="53162" cy="51085"/>
                </a:xfrm>
              </p:grpSpPr>
              <p:sp>
                <p:nvSpPr>
                  <p:cNvPr id="56"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8"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4"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7"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0"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3"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4"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5"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6"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7"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8"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9"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1"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2"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3"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4"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5"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6"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31" name="Group 107"/>
                <p:cNvGrpSpPr>
                  <a:grpSpLocks/>
                </p:cNvGrpSpPr>
                <p:nvPr/>
              </p:nvGrpSpPr>
              <p:grpSpPr bwMode="auto">
                <a:xfrm>
                  <a:off x="4781243" y="3124200"/>
                  <a:ext cx="3295957" cy="1828800"/>
                  <a:chOff x="-341" y="0"/>
                  <a:chExt cx="58062" cy="31273"/>
                </a:xfrm>
              </p:grpSpPr>
              <p:sp>
                <p:nvSpPr>
                  <p:cNvPr id="42"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44"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6" name="Rounded Rectangle 96"/>
                  <p:cNvSpPr>
                    <a:spLocks noChangeArrowheads="1"/>
                  </p:cNvSpPr>
                  <p:nvPr/>
                </p:nvSpPr>
                <p:spPr bwMode="auto">
                  <a:xfrm>
                    <a:off x="-341" y="11620"/>
                    <a:ext cx="15190"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47"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48"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49"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0"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1"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2"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3"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5"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32" name="Group 40"/>
                <p:cNvGrpSpPr>
                  <a:grpSpLocks/>
                </p:cNvGrpSpPr>
                <p:nvPr/>
              </p:nvGrpSpPr>
              <p:grpSpPr bwMode="auto">
                <a:xfrm>
                  <a:off x="4876800" y="1600200"/>
                  <a:ext cx="3048000" cy="1186216"/>
                  <a:chOff x="0" y="0"/>
                  <a:chExt cx="53162" cy="20701"/>
                </a:xfrm>
              </p:grpSpPr>
              <p:sp>
                <p:nvSpPr>
                  <p:cNvPr id="33"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4"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5"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36"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8"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9"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40"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41"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27" name="Rectangle 26"/>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28" name="Rectangle 27"/>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29" name="Rectangle 28"/>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23" name="Rounded Rectangle 22"/>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ounded Rectangle 19"/>
          <p:cNvSpPr>
            <a:spLocks noChangeArrowheads="1"/>
          </p:cNvSpPr>
          <p:nvPr/>
        </p:nvSpPr>
        <p:spPr bwMode="auto">
          <a:xfrm>
            <a:off x="304800" y="3962400"/>
            <a:ext cx="1015383"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ounded Rectangle 19"/>
          <p:cNvSpPr>
            <a:spLocks noChangeArrowheads="1"/>
          </p:cNvSpPr>
          <p:nvPr/>
        </p:nvSpPr>
        <p:spPr bwMode="auto">
          <a:xfrm>
            <a:off x="4572000" y="4191000"/>
            <a:ext cx="1143000"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Rounded Rectangle 19"/>
          <p:cNvSpPr>
            <a:spLocks noChangeArrowheads="1"/>
          </p:cNvSpPr>
          <p:nvPr/>
        </p:nvSpPr>
        <p:spPr bwMode="auto">
          <a:xfrm>
            <a:off x="4724400" y="1600201"/>
            <a:ext cx="1066800" cy="533400"/>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6032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Transmission Range: &gt; 20 feet</a:t>
            </a:r>
          </a:p>
          <a:p>
            <a:r>
              <a:rPr lang="en-US" dirty="0" smtClean="0"/>
              <a:t>Low power consumption: &lt; 100mW (on)</a:t>
            </a:r>
          </a:p>
          <a:p>
            <a:r>
              <a:rPr lang="en-US" dirty="0" smtClean="0"/>
              <a:t>Concurrent transmissions without interference</a:t>
            </a:r>
          </a:p>
          <a:p>
            <a:endParaRPr lang="en-US" dirty="0"/>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Wireless Communication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6259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Wireless Communication</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623868933"/>
              </p:ext>
            </p:extLst>
          </p:nvPr>
        </p:nvGraphicFramePr>
        <p:xfrm>
          <a:off x="228600" y="2133600"/>
          <a:ext cx="8686800" cy="4572036"/>
        </p:xfrm>
        <a:graphic>
          <a:graphicData uri="http://schemas.openxmlformats.org/drawingml/2006/table">
            <a:tbl>
              <a:tblPr/>
              <a:tblGrid>
                <a:gridCol w="1640970"/>
                <a:gridCol w="1502302"/>
                <a:gridCol w="1571636"/>
                <a:gridCol w="1357322"/>
                <a:gridCol w="1428760"/>
                <a:gridCol w="1185810"/>
              </a:tblGrid>
              <a:tr h="537887">
                <a:tc>
                  <a:txBody>
                    <a:bodyPr/>
                    <a:lstStyle/>
                    <a:p>
                      <a:pPr algn="just">
                        <a:spcAft>
                          <a:spcPts val="0"/>
                        </a:spcAft>
                      </a:pP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solidFill>
                            <a:srgbClr val="FFFFFF"/>
                          </a:solidFill>
                          <a:effectLst/>
                          <a:latin typeface="Arial"/>
                          <a:ea typeface="Calibri"/>
                        </a:rPr>
                        <a:t>Xbee</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solidFill>
                            <a:srgbClr val="FFFFFF"/>
                          </a:solidFill>
                          <a:effectLst/>
                          <a:latin typeface="Arial"/>
                          <a:ea typeface="Calibri"/>
                        </a:rPr>
                        <a:t>Xbee pro</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solidFill>
                            <a:srgbClr val="FFFFFF"/>
                          </a:solidFill>
                          <a:effectLst/>
                          <a:latin typeface="Arial"/>
                          <a:ea typeface="Calibri"/>
                        </a:rPr>
                        <a:t>Zigbee</a:t>
                      </a:r>
                      <a:endParaRPr lang="en-US" sz="1400" b="0" dirty="0">
                        <a:effectLst/>
                        <a:latin typeface="Calibri"/>
                        <a:ea typeface="Calibri"/>
                      </a:endParaRPr>
                    </a:p>
                    <a:p>
                      <a:pPr algn="just">
                        <a:spcAft>
                          <a:spcPts val="0"/>
                        </a:spcAft>
                      </a:pPr>
                      <a:r>
                        <a:rPr lang="en-US" sz="1400" b="0" smtClean="0">
                          <a:solidFill>
                            <a:srgbClr val="FFFFFF"/>
                          </a:solidFill>
                          <a:effectLst/>
                          <a:latin typeface="Arial"/>
                          <a:ea typeface="Calibri"/>
                        </a:rPr>
                        <a:t>802.15.4</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solidFill>
                            <a:srgbClr val="FFFFFF"/>
                          </a:solidFill>
                          <a:effectLst/>
                          <a:latin typeface="Arial"/>
                          <a:ea typeface="Calibri"/>
                        </a:rPr>
                        <a:t>Bluetooth</a:t>
                      </a:r>
                      <a:endParaRPr lang="en-US" sz="1400" b="0" dirty="0">
                        <a:effectLst/>
                        <a:latin typeface="Calibri"/>
                        <a:ea typeface="Calibri"/>
                      </a:endParaRPr>
                    </a:p>
                    <a:p>
                      <a:pPr algn="just">
                        <a:spcAft>
                          <a:spcPts val="0"/>
                        </a:spcAft>
                      </a:pPr>
                      <a:r>
                        <a:rPr lang="en-US" sz="1400" b="0" smtClean="0">
                          <a:solidFill>
                            <a:srgbClr val="FFFFFF"/>
                          </a:solidFill>
                          <a:effectLst/>
                          <a:latin typeface="Arial"/>
                          <a:ea typeface="Calibri"/>
                        </a:rPr>
                        <a:t>802.15.1</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solidFill>
                            <a:srgbClr val="FFFFFF"/>
                          </a:solidFill>
                          <a:effectLst/>
                          <a:latin typeface="Arial"/>
                          <a:ea typeface="Calibri"/>
                        </a:rPr>
                        <a:t>WIFI b/g</a:t>
                      </a:r>
                      <a:endParaRPr lang="en-US" sz="1400" b="0" dirty="0">
                        <a:effectLst/>
                        <a:latin typeface="Calibri"/>
                        <a:ea typeface="Calibri"/>
                      </a:endParaRPr>
                    </a:p>
                    <a:p>
                      <a:pPr algn="just">
                        <a:spcAft>
                          <a:spcPts val="0"/>
                        </a:spcAft>
                      </a:pPr>
                      <a:r>
                        <a:rPr lang="en-US" sz="1400" b="0" smtClean="0">
                          <a:solidFill>
                            <a:srgbClr val="FFFFFF"/>
                          </a:solidFill>
                          <a:effectLst/>
                          <a:latin typeface="Arial"/>
                          <a:ea typeface="Calibri"/>
                        </a:rPr>
                        <a:t>802.11b/g</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r>
              <a:tr h="268943">
                <a:tc>
                  <a:txBody>
                    <a:bodyPr/>
                    <a:lstStyle/>
                    <a:p>
                      <a:pPr algn="just">
                        <a:spcAft>
                          <a:spcPts val="0"/>
                        </a:spcAft>
                      </a:pPr>
                      <a:r>
                        <a:rPr lang="en-US" sz="1400" b="0" dirty="0">
                          <a:solidFill>
                            <a:srgbClr val="FFFFFF"/>
                          </a:solidFill>
                          <a:effectLst/>
                          <a:latin typeface="Arial"/>
                          <a:ea typeface="Calibri"/>
                        </a:rPr>
                        <a:t>Battery Days</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endParaRPr lang="en-US" sz="14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endParaRPr lang="en-US" sz="14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100-1000</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1-7</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smtClean="0">
                          <a:effectLst/>
                          <a:latin typeface="Arial"/>
                          <a:ea typeface="Calibri"/>
                        </a:rPr>
                        <a:t>.1-5</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537887">
                <a:tc>
                  <a:txBody>
                    <a:bodyPr/>
                    <a:lstStyle/>
                    <a:p>
                      <a:pPr algn="just">
                        <a:spcAft>
                          <a:spcPts val="0"/>
                        </a:spcAft>
                      </a:pPr>
                      <a:r>
                        <a:rPr lang="en-US" sz="1400" b="0" dirty="0">
                          <a:solidFill>
                            <a:srgbClr val="FFFFFF"/>
                          </a:solidFill>
                          <a:effectLst/>
                          <a:latin typeface="Arial"/>
                          <a:ea typeface="Calibri"/>
                        </a:rPr>
                        <a:t>Power transmitting</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effectLst/>
                          <a:latin typeface="Arial"/>
                          <a:ea typeface="Calibri"/>
                        </a:rPr>
                        <a:t>1mW</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63mW</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smtClean="0">
                          <a:effectLst/>
                          <a:latin typeface="Arial"/>
                          <a:ea typeface="Calibri"/>
                        </a:rPr>
                        <a:t>100 mW</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smtClean="0">
                          <a:effectLst/>
                          <a:latin typeface="Arial"/>
                          <a:ea typeface="Calibri"/>
                        </a:rPr>
                        <a:t>160 mW</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smtClean="0">
                          <a:effectLst/>
                          <a:latin typeface="Arial"/>
                          <a:ea typeface="Calibri"/>
                        </a:rPr>
                        <a:t>1600 mW</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887">
                <a:tc>
                  <a:txBody>
                    <a:bodyPr/>
                    <a:lstStyle/>
                    <a:p>
                      <a:pPr algn="just">
                        <a:spcAft>
                          <a:spcPts val="0"/>
                        </a:spcAft>
                      </a:pPr>
                      <a:r>
                        <a:rPr lang="en-US" sz="1400" b="0" dirty="0" smtClean="0">
                          <a:solidFill>
                            <a:srgbClr val="FFFFFF"/>
                          </a:solidFill>
                          <a:effectLst/>
                          <a:latin typeface="Arial"/>
                          <a:ea typeface="Calibri"/>
                        </a:rPr>
                        <a:t>Current </a:t>
                      </a:r>
                      <a:r>
                        <a:rPr lang="en-US" sz="1400" b="0" dirty="0">
                          <a:solidFill>
                            <a:srgbClr val="FFFFFF"/>
                          </a:solidFill>
                          <a:effectLst/>
                          <a:latin typeface="Arial"/>
                          <a:ea typeface="Calibri"/>
                        </a:rPr>
                        <a:t>sleeping</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smtClean="0">
                          <a:effectLst/>
                          <a:latin typeface="Arial"/>
                          <a:ea typeface="Calibri"/>
                        </a:rPr>
                        <a:t>&lt;1uA</a:t>
                      </a:r>
                      <a:endParaRPr lang="en-US" sz="14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smtClean="0">
                          <a:effectLst/>
                          <a:latin typeface="Arial"/>
                          <a:ea typeface="Calibri"/>
                        </a:rPr>
                        <a:t>&lt;1uA</a:t>
                      </a:r>
                      <a:endParaRPr lang="en-US" sz="14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smtClean="0">
                          <a:effectLst/>
                          <a:latin typeface="Arial"/>
                          <a:ea typeface="Calibri"/>
                        </a:rPr>
                        <a:t>.3 </a:t>
                      </a:r>
                      <a:r>
                        <a:rPr lang="en-US" sz="1400" b="0" dirty="0">
                          <a:effectLst/>
                          <a:latin typeface="Arial"/>
                          <a:ea typeface="Calibri"/>
                        </a:rPr>
                        <a:t>mA</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smtClean="0">
                          <a:effectLst/>
                          <a:latin typeface="Arial"/>
                          <a:ea typeface="Calibri"/>
                        </a:rPr>
                        <a:t>.2 </a:t>
                      </a:r>
                      <a:r>
                        <a:rPr lang="en-US" sz="1400" b="0" dirty="0">
                          <a:effectLst/>
                          <a:latin typeface="Arial"/>
                          <a:ea typeface="Calibri"/>
                        </a:rPr>
                        <a:t>mA</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20 mA</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537887">
                <a:tc>
                  <a:txBody>
                    <a:bodyPr/>
                    <a:lstStyle/>
                    <a:p>
                      <a:pPr algn="just">
                        <a:spcAft>
                          <a:spcPts val="0"/>
                        </a:spcAft>
                      </a:pPr>
                      <a:r>
                        <a:rPr lang="en-US" sz="1400" b="0" dirty="0">
                          <a:solidFill>
                            <a:srgbClr val="FFFFFF"/>
                          </a:solidFill>
                          <a:effectLst/>
                          <a:latin typeface="Arial"/>
                          <a:ea typeface="Calibri"/>
                        </a:rPr>
                        <a:t>Nodes/Network</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endParaRPr lang="en-US" sz="14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0" dirty="0">
                        <a:effectLst/>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255/65K+</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7</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30</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887">
                <a:tc>
                  <a:txBody>
                    <a:bodyPr/>
                    <a:lstStyle/>
                    <a:p>
                      <a:pPr algn="just">
                        <a:spcAft>
                          <a:spcPts val="0"/>
                        </a:spcAft>
                      </a:pPr>
                      <a:r>
                        <a:rPr lang="en-US" sz="1400" b="0" dirty="0">
                          <a:solidFill>
                            <a:srgbClr val="FFFFFF"/>
                          </a:solidFill>
                          <a:effectLst/>
                          <a:latin typeface="Arial"/>
                          <a:ea typeface="Calibri"/>
                        </a:rPr>
                        <a:t>Bandwidth </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effectLst/>
                          <a:latin typeface="Arial"/>
                          <a:ea typeface="Calibri"/>
                        </a:rPr>
                        <a:t>250 kbps</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250 kbps</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20-250 kbps</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720 kbps</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11-54 mbps</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806829">
                <a:tc>
                  <a:txBody>
                    <a:bodyPr/>
                    <a:lstStyle/>
                    <a:p>
                      <a:pPr algn="just">
                        <a:spcAft>
                          <a:spcPts val="0"/>
                        </a:spcAft>
                      </a:pPr>
                      <a:r>
                        <a:rPr lang="en-US" sz="1400" b="0" dirty="0">
                          <a:solidFill>
                            <a:srgbClr val="FFFFFF"/>
                          </a:solidFill>
                          <a:effectLst/>
                          <a:latin typeface="Arial"/>
                          <a:ea typeface="Calibri"/>
                        </a:rPr>
                        <a:t>Range (m)</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en-US" sz="1400" b="0" dirty="0">
                          <a:effectLst/>
                          <a:latin typeface="Arial"/>
                          <a:ea typeface="Calibri"/>
                        </a:rPr>
                        <a:t>30(indoor)</a:t>
                      </a:r>
                      <a:endParaRPr lang="en-US" sz="1400" b="0" dirty="0">
                        <a:effectLst/>
                        <a:latin typeface="Calibri"/>
                        <a:ea typeface="Calibri"/>
                      </a:endParaRPr>
                    </a:p>
                    <a:p>
                      <a:pPr algn="just">
                        <a:spcAft>
                          <a:spcPts val="0"/>
                        </a:spcAft>
                      </a:pPr>
                      <a:r>
                        <a:rPr lang="en-US" sz="1400" b="0" dirty="0">
                          <a:effectLst/>
                          <a:latin typeface="Arial"/>
                          <a:ea typeface="Calibri"/>
                        </a:rPr>
                        <a:t>90(outdoor)</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90(indoor)</a:t>
                      </a:r>
                      <a:endParaRPr lang="en-US" sz="1400" b="0" dirty="0">
                        <a:effectLst/>
                        <a:latin typeface="Calibri"/>
                        <a:ea typeface="Calibri"/>
                      </a:endParaRPr>
                    </a:p>
                    <a:p>
                      <a:pPr algn="just">
                        <a:spcAft>
                          <a:spcPts val="0"/>
                        </a:spcAft>
                      </a:pPr>
                      <a:r>
                        <a:rPr lang="en-US" sz="1400" b="0" dirty="0">
                          <a:effectLst/>
                          <a:latin typeface="Arial"/>
                          <a:ea typeface="Calibri"/>
                        </a:rPr>
                        <a:t>1600(outdoor)</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75+</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10+</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0" dirty="0">
                          <a:effectLst/>
                          <a:latin typeface="Arial"/>
                          <a:ea typeface="Calibri"/>
                        </a:rPr>
                        <a:t>100</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829">
                <a:tc>
                  <a:txBody>
                    <a:bodyPr/>
                    <a:lstStyle/>
                    <a:p>
                      <a:pPr algn="just">
                        <a:spcAft>
                          <a:spcPts val="0"/>
                        </a:spcAft>
                      </a:pPr>
                      <a:r>
                        <a:rPr lang="en-US" sz="1400" b="0" dirty="0">
                          <a:solidFill>
                            <a:srgbClr val="FFFFFF"/>
                          </a:solidFill>
                          <a:effectLst/>
                          <a:latin typeface="Arial"/>
                          <a:ea typeface="Calibri"/>
                        </a:rPr>
                        <a:t>Key attribute</a:t>
                      </a:r>
                      <a:endParaRPr lang="en-US" sz="1400" b="0" dirty="0">
                        <a:effectLst/>
                        <a:latin typeface="Calibri"/>
                        <a:ea typeface="Calibri"/>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l">
                        <a:spcAft>
                          <a:spcPts val="0"/>
                        </a:spcAft>
                      </a:pPr>
                      <a:r>
                        <a:rPr lang="en-US" sz="1400" b="0" dirty="0">
                          <a:effectLst/>
                          <a:latin typeface="Arial"/>
                          <a:ea typeface="Calibri"/>
                        </a:rPr>
                        <a:t>Low cost, Low power</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Low power</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l">
                        <a:spcAft>
                          <a:spcPts val="0"/>
                        </a:spcAft>
                      </a:pPr>
                      <a:r>
                        <a:rPr lang="en-US" sz="1400" b="0" dirty="0">
                          <a:effectLst/>
                          <a:latin typeface="Arial"/>
                          <a:ea typeface="Calibri"/>
                        </a:rPr>
                        <a:t>Low power, reliable</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convenience</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c>
                  <a:txBody>
                    <a:bodyPr/>
                    <a:lstStyle/>
                    <a:p>
                      <a:pPr algn="just">
                        <a:spcAft>
                          <a:spcPts val="0"/>
                        </a:spcAft>
                      </a:pPr>
                      <a:r>
                        <a:rPr lang="en-US" sz="1400" b="0" dirty="0">
                          <a:effectLst/>
                          <a:latin typeface="Arial"/>
                          <a:ea typeface="Calibri"/>
                        </a:rPr>
                        <a:t>speed</a:t>
                      </a:r>
                      <a:endParaRPr lang="en-US" sz="1400" b="0" dirty="0">
                        <a:effectLst/>
                        <a:latin typeface="Calibri"/>
                        <a:ea typeface="Calibri"/>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2"/>
                    </a:solidFill>
                  </a:tcPr>
                </a:tc>
              </a:tr>
            </a:tbl>
          </a:graphicData>
        </a:graphic>
      </p:graphicFrame>
      <p:sp>
        <p:nvSpPr>
          <p:cNvPr id="5" name="AutoShape 1"/>
          <p:cNvSpPr>
            <a:spLocks noChangeArrowheads="1"/>
          </p:cNvSpPr>
          <p:nvPr/>
        </p:nvSpPr>
        <p:spPr bwMode="auto">
          <a:xfrm rot="5400000">
            <a:off x="228600" y="3657600"/>
            <a:ext cx="4724400" cy="1524000"/>
          </a:xfrm>
          <a:prstGeom prst="roundRect">
            <a:avLst>
              <a:gd name="adj" fmla="val 16667"/>
            </a:avLst>
          </a:prstGeom>
          <a:solidFill>
            <a:srgbClr val="FFFF00">
              <a:alpha val="25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052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Inexpensive $17</a:t>
            </a:r>
          </a:p>
          <a:p>
            <a:r>
              <a:rPr lang="en-US" dirty="0" smtClean="0"/>
              <a:t>Transmission Range: 400 </a:t>
            </a:r>
            <a:r>
              <a:rPr lang="en-US" dirty="0" err="1" smtClean="0"/>
              <a:t>ft</a:t>
            </a:r>
            <a:r>
              <a:rPr lang="en-US" dirty="0" smtClean="0"/>
              <a:t> </a:t>
            </a:r>
          </a:p>
          <a:p>
            <a:r>
              <a:rPr lang="en-US" dirty="0" smtClean="0"/>
              <a:t>Data Rate: 250 kbps</a:t>
            </a:r>
          </a:p>
          <a:p>
            <a:r>
              <a:rPr lang="en-US" dirty="0" smtClean="0"/>
              <a:t>Transmit Power: </a:t>
            </a:r>
            <a:r>
              <a:rPr lang="nl-NL" dirty="0" smtClean="0"/>
              <a:t>1.25 to 2 mW </a:t>
            </a:r>
          </a:p>
          <a:p>
            <a:r>
              <a:rPr lang="nl-NL" dirty="0" smtClean="0"/>
              <a:t>Voltage: 2.1 - 3.6 VDC</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Xbee</a:t>
            </a:r>
            <a:endParaRPr lang="en-US" b="1" dirty="0">
              <a:effectLst>
                <a:outerShdw blurRad="38100" dist="38100" dir="2700000" algn="tl">
                  <a:srgbClr val="000000">
                    <a:alpha val="43137"/>
                  </a:srgbClr>
                </a:outerShdw>
              </a:effectLst>
            </a:endParaRPr>
          </a:p>
        </p:txBody>
      </p:sp>
      <p:pic>
        <p:nvPicPr>
          <p:cNvPr id="6" name="Picture 2" descr="XBee Pro 60mW Wire Antenna S1"/>
          <p:cNvPicPr>
            <a:picLocks noChangeAspect="1" noChangeArrowheads="1"/>
          </p:cNvPicPr>
          <p:nvPr/>
        </p:nvPicPr>
        <p:blipFill>
          <a:blip r:embed="rId2" cstate="print">
            <a:lum bright="14000" contrast="28000"/>
          </a:blip>
          <a:srcRect l="18750" t="20312" r="17968" b="32813"/>
          <a:stretch>
            <a:fillRect/>
          </a:stretch>
        </p:blipFill>
        <p:spPr bwMode="auto">
          <a:xfrm rot="5400000">
            <a:off x="6303167" y="4593433"/>
            <a:ext cx="1928826" cy="1428760"/>
          </a:xfrm>
          <a:prstGeom prst="rect">
            <a:avLst/>
          </a:prstGeom>
          <a:noFill/>
        </p:spPr>
      </p:pic>
      <p:cxnSp>
        <p:nvCxnSpPr>
          <p:cNvPr id="8" name="Straight Arrow Connector 7"/>
          <p:cNvCxnSpPr/>
          <p:nvPr/>
        </p:nvCxnSpPr>
        <p:spPr>
          <a:xfrm rot="5400000" flipH="1" flipV="1">
            <a:off x="5372100" y="5295900"/>
            <a:ext cx="1905000" cy="1588"/>
          </a:xfrm>
          <a:prstGeom prst="straightConnector1">
            <a:avLst/>
          </a:prstGeom>
          <a:ln w="28575">
            <a:round/>
            <a:headEnd type="arrow"/>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638800" y="5181600"/>
            <a:ext cx="184731" cy="369332"/>
          </a:xfrm>
          <a:prstGeom prst="rect">
            <a:avLst/>
          </a:prstGeom>
          <a:noFill/>
        </p:spPr>
        <p:txBody>
          <a:bodyPr wrap="none" rtlCol="0">
            <a:spAutoFit/>
          </a:bodyPr>
          <a:lstStyle/>
          <a:p>
            <a:endParaRPr lang="en-US" dirty="0"/>
          </a:p>
        </p:txBody>
      </p:sp>
      <p:cxnSp>
        <p:nvCxnSpPr>
          <p:cNvPr id="10" name="Straight Arrow Connector 9"/>
          <p:cNvCxnSpPr/>
          <p:nvPr/>
        </p:nvCxnSpPr>
        <p:spPr>
          <a:xfrm>
            <a:off x="6477000" y="4191000"/>
            <a:ext cx="1524000" cy="1588"/>
          </a:xfrm>
          <a:prstGeom prst="straightConnector1">
            <a:avLst/>
          </a:prstGeom>
          <a:ln w="28575">
            <a:round/>
            <a:headEnd type="arrow"/>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334000" y="5181600"/>
            <a:ext cx="990600" cy="369332"/>
          </a:xfrm>
          <a:prstGeom prst="rect">
            <a:avLst/>
          </a:prstGeom>
          <a:noFill/>
        </p:spPr>
        <p:txBody>
          <a:bodyPr wrap="square" rtlCol="0">
            <a:spAutoFit/>
          </a:bodyPr>
          <a:lstStyle/>
          <a:p>
            <a:r>
              <a:rPr lang="en-US" dirty="0" smtClean="0"/>
              <a:t>1.25 inch</a:t>
            </a:r>
            <a:endParaRPr lang="en-US" dirty="0"/>
          </a:p>
        </p:txBody>
      </p:sp>
      <p:sp>
        <p:nvSpPr>
          <p:cNvPr id="14" name="TextBox 13"/>
          <p:cNvSpPr txBox="1"/>
          <p:nvPr/>
        </p:nvSpPr>
        <p:spPr>
          <a:xfrm>
            <a:off x="6781800" y="3733800"/>
            <a:ext cx="990600" cy="369332"/>
          </a:xfrm>
          <a:prstGeom prst="rect">
            <a:avLst/>
          </a:prstGeom>
          <a:noFill/>
        </p:spPr>
        <p:txBody>
          <a:bodyPr wrap="square" rtlCol="0">
            <a:spAutoFit/>
          </a:bodyPr>
          <a:lstStyle/>
          <a:p>
            <a:r>
              <a:rPr lang="en-US" dirty="0" smtClean="0"/>
              <a:t>1 inch</a:t>
            </a:r>
            <a:endParaRPr lang="en-US" dirty="0"/>
          </a:p>
        </p:txBody>
      </p:sp>
    </p:spTree>
    <p:extLst>
      <p:ext uri="{BB962C8B-B14F-4D97-AF65-F5344CB8AC3E}">
        <p14:creationId xmlns:p14="http://schemas.microsoft.com/office/powerpoint/2010/main" val="3686855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152400" y="838200"/>
            <a:ext cx="8763000" cy="5403849"/>
            <a:chOff x="0" y="762000"/>
            <a:chExt cx="9144000" cy="5638800"/>
          </a:xfrm>
        </p:grpSpPr>
        <p:grpSp>
          <p:nvGrpSpPr>
            <p:cNvPr id="88" name="Group 66"/>
            <p:cNvGrpSpPr/>
            <p:nvPr/>
          </p:nvGrpSpPr>
          <p:grpSpPr>
            <a:xfrm>
              <a:off x="76200" y="838200"/>
              <a:ext cx="8991600" cy="5508487"/>
              <a:chOff x="76200" y="838200"/>
              <a:chExt cx="8991600" cy="5508486"/>
            </a:xfrm>
          </p:grpSpPr>
          <p:grpSp>
            <p:nvGrpSpPr>
              <p:cNvPr id="92" name="Group 61"/>
              <p:cNvGrpSpPr/>
              <p:nvPr/>
            </p:nvGrpSpPr>
            <p:grpSpPr>
              <a:xfrm>
                <a:off x="76200" y="1524000"/>
                <a:ext cx="8991600" cy="4114800"/>
                <a:chOff x="1371600" y="1600200"/>
                <a:chExt cx="6705600" cy="3352800"/>
              </a:xfrm>
            </p:grpSpPr>
            <p:grpSp>
              <p:nvGrpSpPr>
                <p:cNvPr id="96" name="Group 8"/>
                <p:cNvGrpSpPr>
                  <a:grpSpLocks/>
                </p:cNvGrpSpPr>
                <p:nvPr/>
              </p:nvGrpSpPr>
              <p:grpSpPr bwMode="auto">
                <a:xfrm>
                  <a:off x="1371600" y="1905000"/>
                  <a:ext cx="2971800" cy="2895600"/>
                  <a:chOff x="0" y="0"/>
                  <a:chExt cx="53162" cy="51085"/>
                </a:xfrm>
              </p:grpSpPr>
              <p:sp>
                <p:nvSpPr>
                  <p:cNvPr id="122"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24"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27"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8"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0"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33"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4"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6"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7"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8"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9"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0"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1"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2"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3"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4"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5"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7"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8"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9"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0"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1"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52"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97" name="Group 107"/>
                <p:cNvGrpSpPr>
                  <a:grpSpLocks/>
                </p:cNvGrpSpPr>
                <p:nvPr/>
              </p:nvGrpSpPr>
              <p:grpSpPr bwMode="auto">
                <a:xfrm>
                  <a:off x="4781243" y="3124200"/>
                  <a:ext cx="3295957" cy="1828800"/>
                  <a:chOff x="-341" y="0"/>
                  <a:chExt cx="58062" cy="31273"/>
                </a:xfrm>
              </p:grpSpPr>
              <p:sp>
                <p:nvSpPr>
                  <p:cNvPr id="108"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10"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12"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113"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14"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15"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16"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17"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18"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19"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20"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21"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98" name="Group 40"/>
                <p:cNvGrpSpPr>
                  <a:grpSpLocks/>
                </p:cNvGrpSpPr>
                <p:nvPr/>
              </p:nvGrpSpPr>
              <p:grpSpPr bwMode="auto">
                <a:xfrm>
                  <a:off x="4876800" y="1600200"/>
                  <a:ext cx="3048000" cy="1186216"/>
                  <a:chOff x="0" y="0"/>
                  <a:chExt cx="53162" cy="20701"/>
                </a:xfrm>
              </p:grpSpPr>
              <p:sp>
                <p:nvSpPr>
                  <p:cNvPr id="99"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0"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1"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02"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04"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05"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106"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107"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93" name="Rectangle 92"/>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94" name="Rectangle 93"/>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95" name="Rectangle 94"/>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89" name="Rounded Rectangle 88"/>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Rounded Rectangle 19"/>
          <p:cNvSpPr>
            <a:spLocks noChangeArrowheads="1"/>
          </p:cNvSpPr>
          <p:nvPr/>
        </p:nvSpPr>
        <p:spPr bwMode="auto">
          <a:xfrm>
            <a:off x="1600200" y="2955590"/>
            <a:ext cx="1015383" cy="597470"/>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4" name="Rounded Rectangle 19"/>
          <p:cNvSpPr>
            <a:spLocks noChangeArrowheads="1"/>
          </p:cNvSpPr>
          <p:nvPr/>
        </p:nvSpPr>
        <p:spPr bwMode="auto">
          <a:xfrm>
            <a:off x="6096000" y="4191000"/>
            <a:ext cx="1015383" cy="58125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Rounded Rectangle 19"/>
          <p:cNvSpPr>
            <a:spLocks noChangeArrowheads="1"/>
          </p:cNvSpPr>
          <p:nvPr/>
        </p:nvSpPr>
        <p:spPr bwMode="auto">
          <a:xfrm>
            <a:off x="6147417" y="1568450"/>
            <a:ext cx="1015383" cy="587553"/>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5142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Conserve water by reducing the wasteful watering of traditional watering methods</a:t>
            </a:r>
          </a:p>
          <a:p>
            <a:pPr lvl="1"/>
            <a:r>
              <a:rPr lang="en-US" dirty="0" smtClean="0"/>
              <a:t>Hand watering</a:t>
            </a:r>
          </a:p>
          <a:p>
            <a:pPr lvl="1"/>
            <a:r>
              <a:rPr lang="en-US" dirty="0" smtClean="0"/>
              <a:t>General sprinkler system</a:t>
            </a:r>
          </a:p>
          <a:p>
            <a:pPr lvl="1"/>
            <a:r>
              <a:rPr lang="en-US" dirty="0" smtClean="0"/>
              <a:t>Timer, automated system</a:t>
            </a:r>
          </a:p>
          <a:p>
            <a:r>
              <a:rPr lang="en-US" dirty="0" smtClean="0"/>
              <a:t>Promote a healthier, greener lawn</a:t>
            </a:r>
          </a:p>
        </p:txBody>
      </p:sp>
      <p:sp>
        <p:nvSpPr>
          <p:cNvPr id="2" name="Title 1"/>
          <p:cNvSpPr>
            <a:spLocks noGrp="1"/>
          </p:cNvSpPr>
          <p:nvPr>
            <p:ph type="title"/>
          </p:nvPr>
        </p:nvSpPr>
        <p:spPr/>
        <p:txBody>
          <a:bodyPr/>
          <a:lstStyle/>
          <a:p>
            <a:r>
              <a:rPr lang="en-US" dirty="0" smtClean="0"/>
              <a:t>Goals/Motivation</a:t>
            </a:r>
            <a:endParaRPr lang="en-US" dirty="0"/>
          </a:p>
        </p:txBody>
      </p:sp>
    </p:spTree>
    <p:extLst>
      <p:ext uri="{BB962C8B-B14F-4D97-AF65-F5344CB8AC3E}">
        <p14:creationId xmlns:p14="http://schemas.microsoft.com/office/powerpoint/2010/main" val="3940785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Low power consumption</a:t>
            </a:r>
          </a:p>
          <a:p>
            <a:r>
              <a:rPr lang="en-US" dirty="0" smtClean="0"/>
              <a:t>Communicates with the computer via serial connection</a:t>
            </a:r>
          </a:p>
          <a:p>
            <a:r>
              <a:rPr lang="en-US" dirty="0" smtClean="0"/>
              <a:t>Inexpensive</a:t>
            </a:r>
          </a:p>
          <a:p>
            <a:r>
              <a:rPr lang="en-US" dirty="0" smtClean="0"/>
              <a:t>Easily programmable</a:t>
            </a:r>
          </a:p>
          <a:p>
            <a:r>
              <a:rPr lang="en-US" dirty="0" smtClean="0"/>
              <a:t>I/O for all sensors</a:t>
            </a:r>
          </a:p>
          <a:p>
            <a:endParaRPr lang="en-US" dirty="0"/>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Microcontroller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183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Microcontrollers</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275880431"/>
              </p:ext>
            </p:extLst>
          </p:nvPr>
        </p:nvGraphicFramePr>
        <p:xfrm>
          <a:off x="232425" y="1295400"/>
          <a:ext cx="8715436" cy="5378777"/>
        </p:xfrm>
        <a:graphic>
          <a:graphicData uri="http://schemas.openxmlformats.org/drawingml/2006/table">
            <a:tbl>
              <a:tblPr/>
              <a:tblGrid>
                <a:gridCol w="1000132"/>
                <a:gridCol w="490666"/>
                <a:gridCol w="737208"/>
                <a:gridCol w="573384"/>
                <a:gridCol w="841948"/>
                <a:gridCol w="855451"/>
                <a:gridCol w="678049"/>
                <a:gridCol w="737208"/>
                <a:gridCol w="573384"/>
                <a:gridCol w="655296"/>
                <a:gridCol w="819120"/>
                <a:gridCol w="753590"/>
              </a:tblGrid>
              <a:tr h="1047757">
                <a:tc>
                  <a:txBody>
                    <a:bodyPr/>
                    <a:lstStyle/>
                    <a:p>
                      <a:pPr algn="ctr">
                        <a:spcAft>
                          <a:spcPts val="0"/>
                        </a:spcAft>
                      </a:pPr>
                      <a:r>
                        <a:rPr lang="en-US" sz="1400" b="1" dirty="0" smtClean="0">
                          <a:solidFill>
                            <a:srgbClr val="FFFFFF"/>
                          </a:solidFill>
                          <a:effectLst>
                            <a:outerShdw blurRad="38100" dist="38100" dir="2700000" algn="tl">
                              <a:srgbClr val="000000">
                                <a:alpha val="43137"/>
                              </a:srgbClr>
                            </a:outerShdw>
                          </a:effectLst>
                          <a:latin typeface="Arial"/>
                          <a:ea typeface="Calibri"/>
                        </a:rPr>
                        <a:t>Item</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AT90L</a:t>
                      </a:r>
                      <a:endParaRPr lang="en-US" sz="1400" b="1" dirty="0">
                        <a:effectLst>
                          <a:outerShdw blurRad="38100" dist="38100" dir="2700000" algn="tl">
                            <a:srgbClr val="000000">
                              <a:alpha val="43137"/>
                            </a:srgbClr>
                          </a:outerShdw>
                        </a:effectLst>
                        <a:latin typeface="Calibri"/>
                        <a:ea typeface="Calibri"/>
                      </a:endParaRPr>
                    </a:p>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S8535</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Atmega</a:t>
                      </a:r>
                      <a:endParaRPr lang="en-US" sz="1400" b="1" dirty="0">
                        <a:effectLst>
                          <a:outerShdw blurRad="38100" dist="38100" dir="2700000" algn="tl">
                            <a:srgbClr val="000000">
                              <a:alpha val="43137"/>
                            </a:srgbClr>
                          </a:outerShdw>
                        </a:effectLst>
                        <a:latin typeface="Calibri"/>
                        <a:ea typeface="Calibri"/>
                      </a:endParaRPr>
                    </a:p>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103L</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PIC16F8X</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MSP430</a:t>
                      </a:r>
                      <a:endParaRPr lang="en-US" sz="1400" b="1" dirty="0">
                        <a:effectLst>
                          <a:outerShdw blurRad="38100" dist="38100" dir="2700000" algn="tl">
                            <a:srgbClr val="000000">
                              <a:alpha val="43137"/>
                            </a:srgbClr>
                          </a:outerShdw>
                        </a:effectLst>
                        <a:latin typeface="Calibri"/>
                        <a:ea typeface="Calibri"/>
                      </a:endParaRPr>
                    </a:p>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F149</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StrongARM SA-1100</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At91M</a:t>
                      </a:r>
                      <a:endParaRPr lang="en-US" sz="1400" b="1" dirty="0">
                        <a:effectLst>
                          <a:outerShdw blurRad="38100" dist="38100" dir="2700000" algn="tl">
                            <a:srgbClr val="000000">
                              <a:alpha val="43137"/>
                            </a:srgbClr>
                          </a:outerShdw>
                        </a:effectLst>
                        <a:latin typeface="Calibri"/>
                        <a:ea typeface="Calibri"/>
                      </a:endParaRPr>
                    </a:p>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42800A</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MC68HC05PV8A</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80C51RD</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EM6603</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MC9328MX1</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ATMega328</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r>
              <a:tr h="26193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Bits</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1"/>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16</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32</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16</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4</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16</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r>
              <a:tr h="52387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Flash kB</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dirty="0">
                          <a:effectLst/>
                          <a:latin typeface="Arial"/>
                          <a:ea typeface="Calibri"/>
                        </a:rPr>
                        <a:t>8</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128</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68</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60</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64</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32</a:t>
                      </a:r>
                      <a:endParaRPr lang="en-US" sz="1400" b="0" dirty="0">
                        <a:effectLst/>
                        <a:latin typeface="Calibri"/>
                        <a:ea typeface="Calibri"/>
                      </a:endParaRPr>
                    </a:p>
                  </a:txBody>
                  <a:tcPr marL="68580" marR="68580" marT="0" marB="0">
                    <a:lnL>
                      <a:noFill/>
                    </a:lnL>
                    <a:lnR>
                      <a:noFill/>
                    </a:lnR>
                    <a:lnT>
                      <a:noFill/>
                    </a:lnT>
                    <a:lnB>
                      <a:noFill/>
                    </a:lnB>
                  </a:tcPr>
                </a:tc>
              </a:tr>
              <a:tr h="26193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RAM B</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dirty="0">
                          <a:effectLst/>
                          <a:latin typeface="Arial"/>
                          <a:ea typeface="Calibri"/>
                        </a:rPr>
                        <a:t>512</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4k</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2k</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8k</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192</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1k</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96x4</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128k</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2k</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r>
              <a:tr h="52387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ADC bits</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dirty="0">
                          <a:effectLst/>
                          <a:latin typeface="Arial"/>
                          <a:ea typeface="Calibri"/>
                        </a:rPr>
                        <a:t>10</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10</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12</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08</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13</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2x8</a:t>
                      </a:r>
                      <a:endParaRPr lang="en-US" sz="1400" b="0" dirty="0">
                        <a:effectLst/>
                        <a:latin typeface="Calibri"/>
                        <a:ea typeface="Calibri"/>
                      </a:endParaRPr>
                    </a:p>
                  </a:txBody>
                  <a:tcPr marL="68580" marR="68580" marT="0" marB="0">
                    <a:lnL>
                      <a:noFill/>
                    </a:lnL>
                    <a:lnR>
                      <a:noFill/>
                    </a:lnR>
                    <a:lnT>
                      <a:noFill/>
                    </a:lnT>
                    <a:lnB>
                      <a:noFill/>
                    </a:lnB>
                  </a:tcPr>
                </a:tc>
              </a:tr>
              <a:tr h="26193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Timers</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dirty="0">
                          <a:effectLst/>
                          <a:latin typeface="Arial"/>
                          <a:ea typeface="Calibri"/>
                        </a:rPr>
                        <a:t>3</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3</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3</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6</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2</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2+1</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r>
              <a:tr h="547668">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Operating Voltage</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dirty="0" smtClean="0">
                          <a:effectLst/>
                          <a:latin typeface="Arial"/>
                          <a:ea typeface="Calibri"/>
                        </a:rPr>
                        <a:t>4-6v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2.7-3.6v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2-6v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1.8-3.6v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3-3.6v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2.7-3.6v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3.3-5v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2.7-5.5v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1.2-3.6v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1.62-3.3v</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1.8-5.5v</a:t>
                      </a:r>
                      <a:endParaRPr lang="en-US" sz="1400" b="0" dirty="0">
                        <a:effectLst/>
                        <a:latin typeface="Calibri"/>
                        <a:ea typeface="Calibri"/>
                      </a:endParaRPr>
                    </a:p>
                  </a:txBody>
                  <a:tcPr marL="68580" marR="68580" marT="0" marB="0">
                    <a:lnL>
                      <a:noFill/>
                    </a:lnL>
                    <a:lnR>
                      <a:noFill/>
                    </a:lnR>
                    <a:lnT>
                      <a:noFill/>
                    </a:lnT>
                    <a:lnB>
                      <a:noFill/>
                    </a:lnB>
                  </a:tcPr>
                </a:tc>
              </a:tr>
              <a:tr h="52387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Current Active </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smtClean="0">
                          <a:effectLst/>
                          <a:latin typeface="Arial"/>
                          <a:ea typeface="Calibri"/>
                        </a:rPr>
                        <a:t>6.4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smtClean="0">
                          <a:effectLst/>
                          <a:latin typeface="Arial"/>
                          <a:ea typeface="Calibri"/>
                        </a:rPr>
                        <a:t>5.5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2 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smtClean="0">
                          <a:effectLst/>
                          <a:latin typeface="Arial"/>
                          <a:ea typeface="Calibri"/>
                        </a:rPr>
                        <a:t>.4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230 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smtClean="0">
                          <a:effectLst/>
                          <a:latin typeface="Arial"/>
                          <a:ea typeface="Calibri"/>
                        </a:rPr>
                        <a:t>4.4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16 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smtClean="0">
                          <a:effectLst/>
                          <a:latin typeface="Arial"/>
                          <a:ea typeface="Calibri"/>
                        </a:rPr>
                        <a:t>1.8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dirty="0">
                          <a:effectLst/>
                          <a:latin typeface="Arial"/>
                          <a:ea typeface="Calibri"/>
                        </a:rPr>
                        <a:t>90 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c>
                  <a:txBody>
                    <a:bodyPr/>
                    <a:lstStyle/>
                    <a:p>
                      <a:pPr algn="ctr">
                        <a:spcAft>
                          <a:spcPts val="0"/>
                        </a:spcAft>
                      </a:pPr>
                      <a:r>
                        <a:rPr lang="en-US" sz="1400" b="0" smtClean="0">
                          <a:effectLst/>
                          <a:latin typeface="Arial"/>
                          <a:ea typeface="Calibri"/>
                        </a:rPr>
                        <a:t>.2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solidFill>
                      <a:schemeClr val="accent2"/>
                    </a:solidFill>
                  </a:tcPr>
                </a:tc>
              </a:tr>
              <a:tr h="785818">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Current Idle Mode</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a:noFill/>
                    </a:lnB>
                    <a:solidFill>
                      <a:schemeClr val="accent1"/>
                    </a:solidFill>
                  </a:tcPr>
                </a:tc>
                <a:tc>
                  <a:txBody>
                    <a:bodyPr/>
                    <a:lstStyle/>
                    <a:p>
                      <a:pPr algn="ctr">
                        <a:spcAft>
                          <a:spcPts val="0"/>
                        </a:spcAft>
                      </a:pPr>
                      <a:r>
                        <a:rPr lang="en-US" sz="1400" b="0" smtClean="0">
                          <a:effectLst/>
                          <a:latin typeface="Arial"/>
                          <a:ea typeface="Calibri"/>
                        </a:rPr>
                        <a:t>1.9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smtClean="0">
                          <a:effectLst/>
                          <a:latin typeface="Arial"/>
                          <a:ea typeface="Calibri"/>
                        </a:rPr>
                        <a:t>1.6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smtClean="0">
                          <a:effectLst/>
                          <a:latin typeface="Arial"/>
                          <a:ea typeface="Calibri"/>
                        </a:rPr>
                        <a:t>1.3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50 mA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a:noFill/>
                    </a:lnB>
                  </a:tcPr>
                </a:tc>
                <a:tc>
                  <a:txBody>
                    <a:bodyPr/>
                    <a:lstStyle/>
                    <a:p>
                      <a:pPr algn="ctr">
                        <a:spcAft>
                          <a:spcPts val="0"/>
                        </a:spcAft>
                      </a:pPr>
                      <a:r>
                        <a:rPr lang="en-US" sz="1400" b="0" smtClean="0">
                          <a:effectLst/>
                          <a:latin typeface="Arial"/>
                          <a:ea typeface="Calibri"/>
                        </a:rPr>
                        <a:t>1.95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a:effectLst/>
                          <a:latin typeface="Arial"/>
                          <a:ea typeface="Calibri"/>
                        </a:rPr>
                        <a:t>4 mA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.35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smtClean="0">
                          <a:effectLst/>
                          <a:latin typeface="Arial"/>
                          <a:ea typeface="Calibri"/>
                        </a:rPr>
                        <a:t>.16 </a:t>
                      </a:r>
                      <a:r>
                        <a:rPr lang="en-US" sz="1400" b="0" dirty="0">
                          <a:effectLst/>
                          <a:latin typeface="Arial"/>
                          <a:ea typeface="Calibri"/>
                        </a:rPr>
                        <a:t>mA</a:t>
                      </a:r>
                      <a:endParaRPr lang="en-US" sz="1400" b="0" dirty="0">
                        <a:effectLst/>
                        <a:latin typeface="Calibri"/>
                        <a:ea typeface="Calibri"/>
                      </a:endParaRPr>
                    </a:p>
                  </a:txBody>
                  <a:tcPr marL="68580" marR="68580" marT="0" marB="0">
                    <a:lnL>
                      <a:noFill/>
                    </a:lnL>
                    <a:lnR>
                      <a:noFill/>
                    </a:lnR>
                    <a:lnT>
                      <a:noFill/>
                    </a:lnT>
                    <a:lnB>
                      <a:noFill/>
                    </a:lnB>
                  </a:tcPr>
                </a:tc>
                <a:tc>
                  <a:txBody>
                    <a:bodyPr/>
                    <a:lstStyle/>
                    <a:p>
                      <a:pPr algn="ctr">
                        <a:spcAft>
                          <a:spcPts val="0"/>
                        </a:spcAft>
                      </a:pPr>
                      <a:r>
                        <a:rPr lang="en-US" sz="1400" b="0" dirty="0" smtClean="0">
                          <a:effectLst/>
                          <a:latin typeface="Arial"/>
                          <a:ea typeface="Calibri"/>
                        </a:rPr>
                        <a:t>.75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a:noFill/>
                    </a:lnB>
                  </a:tcPr>
                </a:tc>
              </a:tr>
              <a:tr h="523879">
                <a:tc>
                  <a:txBody>
                    <a:bodyPr/>
                    <a:lstStyle/>
                    <a:p>
                      <a:pPr algn="ctr">
                        <a:spcAft>
                          <a:spcPts val="0"/>
                        </a:spcAft>
                      </a:pPr>
                      <a:r>
                        <a:rPr lang="en-US" sz="1400" b="1" dirty="0">
                          <a:solidFill>
                            <a:srgbClr val="FFFFFF"/>
                          </a:solidFill>
                          <a:effectLst>
                            <a:outerShdw blurRad="38100" dist="38100" dir="2700000" algn="tl">
                              <a:srgbClr val="000000">
                                <a:alpha val="43137"/>
                              </a:srgbClr>
                            </a:outerShdw>
                          </a:effectLst>
                          <a:latin typeface="Arial"/>
                          <a:ea typeface="Calibri"/>
                        </a:rPr>
                        <a:t>Powered Down </a:t>
                      </a:r>
                      <a:r>
                        <a:rPr lang="en-US" sz="1400" b="1" dirty="0" smtClean="0">
                          <a:solidFill>
                            <a:srgbClr val="FFFFFF"/>
                          </a:solidFill>
                          <a:effectLst>
                            <a:outerShdw blurRad="38100" dist="38100" dir="2700000" algn="tl">
                              <a:srgbClr val="000000">
                                <a:alpha val="43137"/>
                              </a:srgbClr>
                            </a:outerShdw>
                          </a:effectLst>
                          <a:latin typeface="Arial"/>
                          <a:ea typeface="Calibri"/>
                        </a:rPr>
                        <a:t> Current</a:t>
                      </a:r>
                      <a:endParaRPr lang="en-US" sz="1400" b="1" dirty="0">
                        <a:effectLst>
                          <a:outerShdw blurRad="38100" dist="38100" dir="2700000" algn="tl">
                            <a:srgbClr val="000000">
                              <a:alpha val="43137"/>
                            </a:srgbClr>
                          </a:outerShdw>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1400" b="0" dirty="0">
                          <a:effectLst/>
                          <a:latin typeface="Arial"/>
                          <a:ea typeface="Calibri"/>
                        </a:rPr>
                        <a:t>1 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a:effectLst/>
                          <a:latin typeface="Arial"/>
                          <a:ea typeface="Calibri"/>
                        </a:rPr>
                        <a:t>1 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a:effectLst/>
                          <a:latin typeface="Arial"/>
                          <a:ea typeface="Calibri"/>
                        </a:rPr>
                        <a:t>1 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smtClean="0">
                          <a:effectLst/>
                          <a:latin typeface="Arial"/>
                          <a:ea typeface="Calibri"/>
                        </a:rPr>
                        <a:t>.1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a:effectLst/>
                          <a:latin typeface="Arial"/>
                          <a:ea typeface="Calibri"/>
                        </a:rPr>
                        <a:t>25 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a:effectLst/>
                          <a:latin typeface="Arial"/>
                          <a:ea typeface="Calibri"/>
                        </a:rPr>
                        <a:t>485 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a:effectLst/>
                          <a:latin typeface="Arial"/>
                          <a:ea typeface="Calibri"/>
                        </a:rPr>
                        <a:t>50 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smtClean="0">
                          <a:effectLst/>
                          <a:latin typeface="Arial"/>
                          <a:ea typeface="Calibri"/>
                        </a:rPr>
                        <a:t>.1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endParaRPr lang="en-US" sz="1400" b="0" dirty="0">
                        <a:effectLst/>
                        <a:latin typeface="Arial"/>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n-US" sz="1400" b="0" dirty="0" smtClean="0">
                          <a:effectLst/>
                          <a:latin typeface="Arial"/>
                          <a:ea typeface="Calibri"/>
                        </a:rPr>
                        <a:t>.1 </a:t>
                      </a:r>
                      <a:r>
                        <a:rPr lang="en-US" sz="1400" b="0" dirty="0">
                          <a:effectLst/>
                          <a:latin typeface="Arial"/>
                          <a:ea typeface="Calibri"/>
                        </a:rPr>
                        <a:t>μA</a:t>
                      </a:r>
                      <a:endParaRPr lang="en-US" sz="1400" b="0" dirty="0">
                        <a:effectLst/>
                        <a:latin typeface="Calibri"/>
                        <a:ea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34817" name="AutoShape 1"/>
          <p:cNvSpPr>
            <a:spLocks noChangeArrowheads="1"/>
          </p:cNvSpPr>
          <p:nvPr/>
        </p:nvSpPr>
        <p:spPr bwMode="auto">
          <a:xfrm rot="5400000">
            <a:off x="5795962" y="3729036"/>
            <a:ext cx="5562602" cy="695326"/>
          </a:xfrm>
          <a:prstGeom prst="roundRect">
            <a:avLst>
              <a:gd name="adj" fmla="val 16667"/>
            </a:avLst>
          </a:prstGeom>
          <a:solidFill>
            <a:srgbClr val="FFFF00">
              <a:alpha val="25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487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14600"/>
            <a:ext cx="7408333" cy="3450696"/>
          </a:xfrm>
        </p:spPr>
        <p:txBody>
          <a:bodyPr>
            <a:normAutofit lnSpcReduction="10000"/>
          </a:bodyPr>
          <a:lstStyle/>
          <a:p>
            <a:r>
              <a:rPr lang="en-US" dirty="0" smtClean="0"/>
              <a:t>Inexpensive $4</a:t>
            </a:r>
          </a:p>
          <a:p>
            <a:r>
              <a:rPr lang="en-US" dirty="0" smtClean="0"/>
              <a:t>14 digital I/O pins</a:t>
            </a:r>
          </a:p>
          <a:p>
            <a:r>
              <a:rPr lang="en-US" dirty="0" smtClean="0"/>
              <a:t>6 Analog I/O pins</a:t>
            </a:r>
          </a:p>
          <a:p>
            <a:r>
              <a:rPr lang="en-US" dirty="0" smtClean="0"/>
              <a:t>Programmable over serial using USB to serial converter</a:t>
            </a:r>
          </a:p>
          <a:p>
            <a:r>
              <a:rPr lang="en-US" dirty="0" smtClean="0"/>
              <a:t>Has I</a:t>
            </a:r>
            <a:r>
              <a:rPr lang="en-US" baseline="30000" dirty="0" smtClean="0"/>
              <a:t>2</a:t>
            </a:r>
            <a:r>
              <a:rPr lang="en-US" dirty="0" smtClean="0"/>
              <a:t>C</a:t>
            </a:r>
            <a:r>
              <a:rPr lang="en-US" baseline="30000" dirty="0" smtClean="0"/>
              <a:t> </a:t>
            </a:r>
            <a:r>
              <a:rPr lang="en-US" dirty="0" smtClean="0"/>
              <a:t>capability</a:t>
            </a:r>
          </a:p>
          <a:p>
            <a:r>
              <a:rPr lang="en-US" dirty="0" smtClean="0"/>
              <a:t>Low power</a:t>
            </a:r>
          </a:p>
          <a:p>
            <a:r>
              <a:rPr lang="en-US" dirty="0" smtClean="0"/>
              <a:t>Different power modes</a:t>
            </a:r>
          </a:p>
          <a:p>
            <a:endParaRPr lang="en-US" dirty="0" smtClean="0"/>
          </a:p>
          <a:p>
            <a:endParaRPr lang="en-US" dirty="0"/>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ATmega 328P</a:t>
            </a:r>
            <a:endParaRPr lang="en-US" b="1" dirty="0">
              <a:effectLst>
                <a:outerShdw blurRad="38100" dist="38100" dir="2700000" algn="tl">
                  <a:srgbClr val="000000">
                    <a:alpha val="43137"/>
                  </a:srgbClr>
                </a:outerShdw>
              </a:effectLst>
            </a:endParaRPr>
          </a:p>
        </p:txBody>
      </p:sp>
      <p:pic>
        <p:nvPicPr>
          <p:cNvPr id="4" name="Picture 2" descr="https://dlnmh9ip6v2uc.cloudfront.net/images/products/1/0/5/2/4/09061-01-L_clone.jpg"/>
          <p:cNvPicPr>
            <a:picLocks noChangeAspect="1" noChangeArrowheads="1"/>
          </p:cNvPicPr>
          <p:nvPr/>
        </p:nvPicPr>
        <p:blipFill>
          <a:blip r:embed="rId2" cstate="print"/>
          <a:srcRect l="16000" t="34667" r="13333" b="48000"/>
          <a:stretch>
            <a:fillRect/>
          </a:stretch>
        </p:blipFill>
        <p:spPr bwMode="auto">
          <a:xfrm>
            <a:off x="4191000" y="5105400"/>
            <a:ext cx="3581400" cy="878457"/>
          </a:xfrm>
          <a:prstGeom prst="rect">
            <a:avLst/>
          </a:prstGeom>
          <a:noFill/>
        </p:spPr>
      </p:pic>
      <p:cxnSp>
        <p:nvCxnSpPr>
          <p:cNvPr id="5" name="Straight Arrow Connector 4"/>
          <p:cNvCxnSpPr/>
          <p:nvPr/>
        </p:nvCxnSpPr>
        <p:spPr>
          <a:xfrm>
            <a:off x="4191000" y="5029200"/>
            <a:ext cx="3429000" cy="1588"/>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638800" y="4495800"/>
            <a:ext cx="12192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1.32 inch</a:t>
            </a:r>
            <a:endParaRPr lang="en-US" b="1" dirty="0">
              <a:effectLst>
                <a:outerShdw blurRad="38100" dist="38100" dir="2700000" algn="tl">
                  <a:srgbClr val="000000">
                    <a:alpha val="43137"/>
                  </a:srgbClr>
                </a:outerShdw>
              </a:effectLst>
            </a:endParaRPr>
          </a:p>
        </p:txBody>
      </p:sp>
      <p:sp>
        <p:nvSpPr>
          <p:cNvPr id="7" name="TextBox 6"/>
          <p:cNvSpPr txBox="1"/>
          <p:nvPr/>
        </p:nvSpPr>
        <p:spPr>
          <a:xfrm>
            <a:off x="7848600" y="5410200"/>
            <a:ext cx="9906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.28 inch</a:t>
            </a:r>
            <a:endParaRPr lang="en-US" b="1" dirty="0">
              <a:effectLst>
                <a:outerShdw blurRad="38100" dist="38100" dir="2700000" algn="tl">
                  <a:srgbClr val="000000">
                    <a:alpha val="43137"/>
                  </a:srgbClr>
                </a:outerShdw>
              </a:effectLst>
            </a:endParaRPr>
          </a:p>
        </p:txBody>
      </p:sp>
      <p:cxnSp>
        <p:nvCxnSpPr>
          <p:cNvPr id="8" name="Straight Arrow Connector 7"/>
          <p:cNvCxnSpPr/>
          <p:nvPr/>
        </p:nvCxnSpPr>
        <p:spPr>
          <a:xfrm rot="5400000" flipH="1" flipV="1">
            <a:off x="7431088" y="5522912"/>
            <a:ext cx="684212" cy="1588"/>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7805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838200"/>
            <a:ext cx="8763000" cy="5403849"/>
            <a:chOff x="0" y="762000"/>
            <a:chExt cx="9144000" cy="5638800"/>
          </a:xfrm>
        </p:grpSpPr>
        <p:grpSp>
          <p:nvGrpSpPr>
            <p:cNvPr id="5" name="Group 66"/>
            <p:cNvGrpSpPr/>
            <p:nvPr/>
          </p:nvGrpSpPr>
          <p:grpSpPr>
            <a:xfrm>
              <a:off x="76200" y="838200"/>
              <a:ext cx="8991600" cy="5508487"/>
              <a:chOff x="76200" y="838200"/>
              <a:chExt cx="8991600" cy="5508486"/>
            </a:xfrm>
          </p:grpSpPr>
          <p:grpSp>
            <p:nvGrpSpPr>
              <p:cNvPr id="9" name="Group 61"/>
              <p:cNvGrpSpPr/>
              <p:nvPr/>
            </p:nvGrpSpPr>
            <p:grpSpPr>
              <a:xfrm>
                <a:off x="76200" y="1524000"/>
                <a:ext cx="8991600" cy="4114800"/>
                <a:chOff x="1371600" y="1600200"/>
                <a:chExt cx="6705600" cy="3352800"/>
              </a:xfrm>
            </p:grpSpPr>
            <p:grpSp>
              <p:nvGrpSpPr>
                <p:cNvPr id="13" name="Group 8"/>
                <p:cNvGrpSpPr>
                  <a:grpSpLocks/>
                </p:cNvGrpSpPr>
                <p:nvPr/>
              </p:nvGrpSpPr>
              <p:grpSpPr bwMode="auto">
                <a:xfrm>
                  <a:off x="1371600" y="1905000"/>
                  <a:ext cx="2971800" cy="2895600"/>
                  <a:chOff x="0" y="0"/>
                  <a:chExt cx="53162" cy="51085"/>
                </a:xfrm>
              </p:grpSpPr>
              <p:sp>
                <p:nvSpPr>
                  <p:cNvPr id="39"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1"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0"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4"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5"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6"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7"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9"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4" name="Group 107"/>
                <p:cNvGrpSpPr>
                  <a:grpSpLocks/>
                </p:cNvGrpSpPr>
                <p:nvPr/>
              </p:nvGrpSpPr>
              <p:grpSpPr bwMode="auto">
                <a:xfrm>
                  <a:off x="4781243" y="3124200"/>
                  <a:ext cx="3295957" cy="1828800"/>
                  <a:chOff x="-341" y="0"/>
                  <a:chExt cx="58062" cy="31273"/>
                </a:xfrm>
              </p:grpSpPr>
              <p:sp>
                <p:nvSpPr>
                  <p:cNvPr id="25"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27"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30"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1"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2"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3"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4"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5"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6"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37"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38"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15" name="Group 40"/>
                <p:cNvGrpSpPr>
                  <a:grpSpLocks/>
                </p:cNvGrpSpPr>
                <p:nvPr/>
              </p:nvGrpSpPr>
              <p:grpSpPr bwMode="auto">
                <a:xfrm>
                  <a:off x="4876800" y="1600200"/>
                  <a:ext cx="3048000" cy="1186216"/>
                  <a:chOff x="0" y="0"/>
                  <a:chExt cx="53162" cy="20701"/>
                </a:xfrm>
              </p:grpSpPr>
              <p:sp>
                <p:nvSpPr>
                  <p:cNvPr id="16"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7"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8"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9"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1"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2"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3"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24"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10" name="Rectangle 9"/>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11" name="Rectangle 10"/>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6" name="Rounded Rectangle 5"/>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ed Rectangle 19"/>
          <p:cNvSpPr>
            <a:spLocks noChangeArrowheads="1"/>
          </p:cNvSpPr>
          <p:nvPr/>
        </p:nvSpPr>
        <p:spPr bwMode="auto">
          <a:xfrm>
            <a:off x="7427099" y="4167874"/>
            <a:ext cx="1031101" cy="584116"/>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3768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LCD module that fits Eco-Sense:</a:t>
            </a:r>
          </a:p>
          <a:p>
            <a:r>
              <a:rPr lang="en-US" dirty="0" smtClean="0"/>
              <a:t>Low power mode</a:t>
            </a:r>
          </a:p>
          <a:p>
            <a:r>
              <a:rPr lang="en-US" dirty="0" smtClean="0"/>
              <a:t>LED backlighting			GDM1602K</a:t>
            </a:r>
          </a:p>
          <a:p>
            <a:r>
              <a:rPr lang="en-US" dirty="0" smtClean="0"/>
              <a:t>16x2 character display</a:t>
            </a:r>
          </a:p>
          <a:p>
            <a:endParaRPr lang="en-US" dirty="0" smtClean="0"/>
          </a:p>
        </p:txBody>
      </p:sp>
      <p:sp>
        <p:nvSpPr>
          <p:cNvPr id="2" name="Title 1"/>
          <p:cNvSpPr>
            <a:spLocks noGrp="1"/>
          </p:cNvSpPr>
          <p:nvPr>
            <p:ph type="title"/>
          </p:nvPr>
        </p:nvSpPr>
        <p:spPr/>
        <p:txBody>
          <a:bodyPr/>
          <a:lstStyle/>
          <a:p>
            <a:r>
              <a:rPr lang="en-US" dirty="0" smtClean="0"/>
              <a:t>LCD Module</a:t>
            </a:r>
            <a:endParaRPr lang="en-US" dirty="0"/>
          </a:p>
        </p:txBody>
      </p:sp>
      <p:sp>
        <p:nvSpPr>
          <p:cNvPr id="5" name="TextBox 4"/>
          <p:cNvSpPr txBox="1"/>
          <p:nvPr/>
        </p:nvSpPr>
        <p:spPr>
          <a:xfrm>
            <a:off x="5410200" y="4983453"/>
            <a:ext cx="3395481" cy="530915"/>
          </a:xfrm>
          <a:prstGeom prst="rect">
            <a:avLst/>
          </a:prstGeom>
          <a:noFill/>
        </p:spPr>
        <p:txBody>
          <a:bodyPr wrap="none" rtlCol="0">
            <a:spAutoFit/>
          </a:bodyPr>
          <a:lstStyle/>
          <a:p>
            <a:r>
              <a:rPr lang="en-US" sz="1050" dirty="0" smtClean="0"/>
              <a:t>Image provided under Creative Commons (CC) by Sparkfun</a:t>
            </a:r>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01140"/>
            <a:ext cx="3995737" cy="178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065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2400" y="838200"/>
            <a:ext cx="8763000" cy="5403849"/>
            <a:chOff x="0" y="762000"/>
            <a:chExt cx="9144000" cy="5638800"/>
          </a:xfrm>
        </p:grpSpPr>
        <p:grpSp>
          <p:nvGrpSpPr>
            <p:cNvPr id="21" name="Group 66"/>
            <p:cNvGrpSpPr/>
            <p:nvPr/>
          </p:nvGrpSpPr>
          <p:grpSpPr>
            <a:xfrm>
              <a:off x="76200" y="838200"/>
              <a:ext cx="8991600" cy="5508487"/>
              <a:chOff x="76200" y="838200"/>
              <a:chExt cx="8991600" cy="5508486"/>
            </a:xfrm>
          </p:grpSpPr>
          <p:grpSp>
            <p:nvGrpSpPr>
              <p:cNvPr id="25" name="Group 61"/>
              <p:cNvGrpSpPr/>
              <p:nvPr/>
            </p:nvGrpSpPr>
            <p:grpSpPr>
              <a:xfrm>
                <a:off x="76200" y="1524000"/>
                <a:ext cx="8991600" cy="4114800"/>
                <a:chOff x="1371600" y="1600200"/>
                <a:chExt cx="6705600" cy="3352800"/>
              </a:xfrm>
            </p:grpSpPr>
            <p:grpSp>
              <p:nvGrpSpPr>
                <p:cNvPr id="29" name="Group 8"/>
                <p:cNvGrpSpPr>
                  <a:grpSpLocks/>
                </p:cNvGrpSpPr>
                <p:nvPr/>
              </p:nvGrpSpPr>
              <p:grpSpPr bwMode="auto">
                <a:xfrm>
                  <a:off x="1371600" y="1905000"/>
                  <a:ext cx="2971800" cy="2895600"/>
                  <a:chOff x="0" y="0"/>
                  <a:chExt cx="53162" cy="51085"/>
                </a:xfrm>
              </p:grpSpPr>
              <p:sp>
                <p:nvSpPr>
                  <p:cNvPr id="55"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7"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0"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3"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6"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7"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9"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0"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1"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2"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3"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4"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5"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6"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7"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8"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0"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1"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2"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3"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4"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5"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30" name="Group 107"/>
                <p:cNvGrpSpPr>
                  <a:grpSpLocks/>
                </p:cNvGrpSpPr>
                <p:nvPr/>
              </p:nvGrpSpPr>
              <p:grpSpPr bwMode="auto">
                <a:xfrm>
                  <a:off x="4781243" y="3124200"/>
                  <a:ext cx="3295957" cy="1828800"/>
                  <a:chOff x="-341" y="0"/>
                  <a:chExt cx="58062" cy="31273"/>
                </a:xfrm>
              </p:grpSpPr>
              <p:sp>
                <p:nvSpPr>
                  <p:cNvPr id="41"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43"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5"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46"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47"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48"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49"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0"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1"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52"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3"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31" name="Group 40"/>
                <p:cNvGrpSpPr>
                  <a:grpSpLocks/>
                </p:cNvGrpSpPr>
                <p:nvPr/>
              </p:nvGrpSpPr>
              <p:grpSpPr bwMode="auto">
                <a:xfrm>
                  <a:off x="4876800" y="1600200"/>
                  <a:ext cx="3048000" cy="1186216"/>
                  <a:chOff x="0" y="0"/>
                  <a:chExt cx="53162" cy="20701"/>
                </a:xfrm>
              </p:grpSpPr>
              <p:sp>
                <p:nvSpPr>
                  <p:cNvPr id="32"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3"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34"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35"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7"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8"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9"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40"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26" name="Rectangle 25"/>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27" name="Rectangle 26"/>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22" name="Rounded Rectangle 21"/>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ounded Rectangle 19"/>
          <p:cNvSpPr>
            <a:spLocks noChangeArrowheads="1"/>
          </p:cNvSpPr>
          <p:nvPr/>
        </p:nvSpPr>
        <p:spPr bwMode="auto">
          <a:xfrm>
            <a:off x="228600" y="4876801"/>
            <a:ext cx="3810000" cy="457199"/>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Rounded Rectangle 19"/>
          <p:cNvSpPr>
            <a:spLocks noChangeArrowheads="1"/>
          </p:cNvSpPr>
          <p:nvPr/>
        </p:nvSpPr>
        <p:spPr bwMode="auto">
          <a:xfrm>
            <a:off x="4648200" y="5029200"/>
            <a:ext cx="3886200" cy="457200"/>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ounded Rectangle 19"/>
          <p:cNvSpPr>
            <a:spLocks noChangeArrowheads="1"/>
          </p:cNvSpPr>
          <p:nvPr/>
        </p:nvSpPr>
        <p:spPr bwMode="auto">
          <a:xfrm>
            <a:off x="4724400" y="2514600"/>
            <a:ext cx="3962400" cy="457200"/>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26080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efficiency: &gt; 70%</a:t>
            </a:r>
          </a:p>
          <a:p>
            <a:r>
              <a:rPr lang="en-US" dirty="0" smtClean="0"/>
              <a:t>DC-DC from 7.4 volts to 3.3 volts and 5 volts</a:t>
            </a:r>
          </a:p>
          <a:p>
            <a:r>
              <a:rPr lang="en-US" dirty="0" smtClean="0"/>
              <a:t>Low Cost</a:t>
            </a:r>
          </a:p>
          <a:p>
            <a:r>
              <a:rPr lang="en-US" dirty="0" smtClean="0"/>
              <a:t>Rechargeable, high energy density battery</a:t>
            </a:r>
          </a:p>
          <a:p>
            <a:pPr>
              <a:buNone/>
            </a:pPr>
            <a:endParaRPr lang="en-US" dirty="0" smtClean="0"/>
          </a:p>
          <a:p>
            <a:endParaRPr lang="en-US" dirty="0" smtClean="0"/>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Power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7890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Power- Battery</a:t>
            </a:r>
            <a:endParaRPr lang="en-US" b="1"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228332049"/>
              </p:ext>
            </p:extLst>
          </p:nvPr>
        </p:nvGraphicFramePr>
        <p:xfrm>
          <a:off x="457200" y="1785902"/>
          <a:ext cx="8215370" cy="4995898"/>
        </p:xfrm>
        <a:graphic>
          <a:graphicData uri="http://schemas.openxmlformats.org/drawingml/2006/table">
            <a:tbl>
              <a:tblPr/>
              <a:tblGrid>
                <a:gridCol w="1405262"/>
                <a:gridCol w="1158183"/>
                <a:gridCol w="1312604"/>
                <a:gridCol w="1698667"/>
                <a:gridCol w="1426208"/>
                <a:gridCol w="1214446"/>
              </a:tblGrid>
              <a:tr h="533422">
                <a:tc>
                  <a:txBody>
                    <a:bodyPr/>
                    <a:lstStyle/>
                    <a:p>
                      <a:pPr algn="ctr"/>
                      <a:r>
                        <a:rPr lang="en-US" sz="1400" b="0" dirty="0">
                          <a:solidFill>
                            <a:srgbClr val="FFFFFF"/>
                          </a:solidFill>
                          <a:effectLst>
                            <a:outerShdw blurRad="38100" dist="38100" dir="2700000" algn="tl">
                              <a:srgbClr val="000000">
                                <a:alpha val="43137"/>
                              </a:srgbClr>
                            </a:outerShdw>
                          </a:effectLst>
                          <a:latin typeface="Arial"/>
                        </a:rPr>
                        <a:t>Specification</a:t>
                      </a:r>
                      <a:endParaRPr lang="en-US" sz="1400" b="0" dirty="0">
                        <a:effectLst>
                          <a:outerShdw blurRad="38100" dist="38100" dir="2700000" algn="tl">
                            <a:srgbClr val="000000">
                              <a:alpha val="43137"/>
                            </a:srgbClr>
                          </a:outerShdw>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r>
                        <a:rPr lang="en-US" sz="1400" b="0" dirty="0">
                          <a:solidFill>
                            <a:srgbClr val="FFFFFF"/>
                          </a:solidFill>
                          <a:effectLst>
                            <a:outerShdw blurRad="38100" dist="38100" dir="2700000" algn="tl">
                              <a:srgbClr val="000000">
                                <a:alpha val="43137"/>
                              </a:srgbClr>
                            </a:outerShdw>
                          </a:effectLst>
                          <a:latin typeface="Arial"/>
                        </a:rPr>
                        <a:t>Ni-Cad</a:t>
                      </a:r>
                      <a:endParaRPr lang="en-US" sz="1400" b="0" dirty="0">
                        <a:effectLst>
                          <a:outerShdw blurRad="38100" dist="38100" dir="2700000" algn="tl">
                            <a:srgbClr val="000000">
                              <a:alpha val="43137"/>
                            </a:srgbClr>
                          </a:outerShdw>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r>
                        <a:rPr lang="en-US" sz="1400" b="0" dirty="0">
                          <a:solidFill>
                            <a:srgbClr val="FFFFFF"/>
                          </a:solidFill>
                          <a:effectLst>
                            <a:outerShdw blurRad="38100" dist="38100" dir="2700000" algn="tl">
                              <a:srgbClr val="000000">
                                <a:alpha val="43137"/>
                              </a:srgbClr>
                            </a:outerShdw>
                          </a:effectLst>
                          <a:latin typeface="Arial"/>
                        </a:rPr>
                        <a:t>Ni-MH</a:t>
                      </a:r>
                      <a:endParaRPr lang="en-US" sz="1400" b="0" dirty="0">
                        <a:effectLst>
                          <a:outerShdw blurRad="38100" dist="38100" dir="2700000" algn="tl">
                            <a:srgbClr val="000000">
                              <a:alpha val="43137"/>
                            </a:srgbClr>
                          </a:outerShdw>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r>
                        <a:rPr lang="en-US" sz="1400" b="0" dirty="0" smtClean="0">
                          <a:solidFill>
                            <a:srgbClr val="FFFFFF"/>
                          </a:solidFill>
                          <a:effectLst>
                            <a:outerShdw blurRad="38100" dist="38100" dir="2700000" algn="tl">
                              <a:srgbClr val="000000">
                                <a:alpha val="43137"/>
                              </a:srgbClr>
                            </a:outerShdw>
                          </a:effectLst>
                          <a:latin typeface="Arial"/>
                        </a:rPr>
                        <a:t>Li-ion / Li-poly</a:t>
                      </a:r>
                      <a:endParaRPr lang="en-US" sz="1400" b="0" dirty="0">
                        <a:effectLst>
                          <a:outerShdw blurRad="38100" dist="38100" dir="2700000" algn="tl">
                            <a:srgbClr val="000000">
                              <a:alpha val="43137"/>
                            </a:srgbClr>
                          </a:outerShdw>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r>
                        <a:rPr lang="en-US" sz="1400" b="0" dirty="0">
                          <a:solidFill>
                            <a:srgbClr val="FFFFFF"/>
                          </a:solidFill>
                          <a:effectLst>
                            <a:outerShdw blurRad="38100" dist="38100" dir="2700000" algn="tl">
                              <a:srgbClr val="000000">
                                <a:alpha val="43137"/>
                              </a:srgbClr>
                            </a:outerShdw>
                          </a:effectLst>
                          <a:latin typeface="Arial"/>
                        </a:rPr>
                        <a:t>Rechargeable Alkaline</a:t>
                      </a:r>
                      <a:endParaRPr lang="en-US" sz="1400" b="0" dirty="0">
                        <a:effectLst>
                          <a:outerShdw blurRad="38100" dist="38100" dir="2700000" algn="tl">
                            <a:srgbClr val="000000">
                              <a:alpha val="43137"/>
                            </a:srgbClr>
                          </a:outerShdw>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r>
                        <a:rPr lang="en-US" sz="1400" b="0" dirty="0">
                          <a:solidFill>
                            <a:srgbClr val="FFFFFF"/>
                          </a:solidFill>
                          <a:effectLst>
                            <a:outerShdw blurRad="38100" dist="38100" dir="2700000" algn="tl">
                              <a:srgbClr val="000000">
                                <a:alpha val="43137"/>
                              </a:srgbClr>
                            </a:outerShdw>
                          </a:effectLst>
                          <a:latin typeface="Arial"/>
                        </a:rPr>
                        <a:t>Lead Acid</a:t>
                      </a:r>
                      <a:endParaRPr lang="en-US" sz="1400" b="0" dirty="0">
                        <a:effectLst>
                          <a:outerShdw blurRad="38100" dist="38100" dir="2700000" algn="tl">
                            <a:srgbClr val="000000">
                              <a:alpha val="43137"/>
                            </a:srgbClr>
                          </a:outerShdw>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r>
              <a:tr h="720530">
                <a:tc>
                  <a:txBody>
                    <a:bodyPr/>
                    <a:lstStyle/>
                    <a:p>
                      <a:pPr algn="ctr"/>
                      <a:r>
                        <a:rPr lang="en-US" sz="1400" b="0" dirty="0">
                          <a:solidFill>
                            <a:srgbClr val="FFFFFF"/>
                          </a:solidFill>
                          <a:effectLst/>
                          <a:latin typeface="Arial"/>
                        </a:rPr>
                        <a:t>Charge/Discharge life cycles</a:t>
                      </a:r>
                      <a:endParaRPr lang="en-US" sz="1400" b="0" dirty="0">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a:noFill/>
                    </a:lnB>
                    <a:solidFill>
                      <a:schemeClr val="accent1"/>
                    </a:solidFill>
                  </a:tcPr>
                </a:tc>
                <a:tc>
                  <a:txBody>
                    <a:bodyPr/>
                    <a:lstStyle/>
                    <a:p>
                      <a:pPr algn="ctr"/>
                      <a:r>
                        <a:rPr lang="en-US" sz="1400" b="0" dirty="0">
                          <a:effectLst/>
                          <a:latin typeface="Arial"/>
                        </a:rPr>
                        <a:t>500-700</a:t>
                      </a:r>
                      <a:endParaRPr lang="en-US" sz="1400" b="0" dirty="0">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r>
                        <a:rPr lang="en-US" sz="1400" b="0" dirty="0">
                          <a:effectLst/>
                          <a:latin typeface="Arial"/>
                        </a:rPr>
                        <a:t>300-400</a:t>
                      </a:r>
                      <a:endParaRPr lang="en-US" sz="1400" b="0" dirty="0">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r>
                        <a:rPr lang="en-US" sz="1400" b="0" dirty="0">
                          <a:effectLst/>
                          <a:latin typeface="Arial"/>
                        </a:rPr>
                        <a:t>300-1000</a:t>
                      </a:r>
                      <a:endParaRPr lang="en-US" sz="1400" b="0" dirty="0">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r>
                        <a:rPr lang="en-US" sz="1400" b="0" dirty="0">
                          <a:effectLst/>
                          <a:latin typeface="Arial"/>
                        </a:rPr>
                        <a:t>100+</a:t>
                      </a:r>
                      <a:endParaRPr lang="en-US" sz="1400" b="0" dirty="0">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lgn="ctr"/>
                      <a:r>
                        <a:rPr lang="en-US" sz="1400" b="0" dirty="0">
                          <a:effectLst/>
                          <a:latin typeface="Arial"/>
                        </a:rPr>
                        <a:t>500-800</a:t>
                      </a:r>
                      <a:endParaRPr lang="en-US" sz="1400" b="0" dirty="0">
                        <a:effectLst/>
                        <a:latin typeface="Calibri"/>
                      </a:endParaRPr>
                    </a:p>
                  </a:txBody>
                  <a:tcPr marL="27709" marR="27709"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r>
              <a:tr h="480353">
                <a:tc>
                  <a:txBody>
                    <a:bodyPr/>
                    <a:lstStyle/>
                    <a:p>
                      <a:pPr algn="ctr"/>
                      <a:r>
                        <a:rPr lang="en-US" sz="1400" b="0" dirty="0">
                          <a:solidFill>
                            <a:srgbClr val="FFFFFF"/>
                          </a:solidFill>
                          <a:effectLst/>
                          <a:latin typeface="Arial"/>
                        </a:rPr>
                        <a:t>Memory Effect</a:t>
                      </a:r>
                      <a:endParaRPr lang="en-US" sz="1400" b="0" dirty="0">
                        <a:effectLst/>
                        <a:latin typeface="Calibri"/>
                      </a:endParaRPr>
                    </a:p>
                  </a:txBody>
                  <a:tcPr marL="27709" marR="27709" marT="0" marB="0">
                    <a:lnL>
                      <a:noFill/>
                    </a:lnL>
                    <a:lnR>
                      <a:noFill/>
                    </a:lnR>
                    <a:lnT>
                      <a:noFill/>
                    </a:lnT>
                    <a:lnB>
                      <a:noFill/>
                    </a:lnB>
                    <a:solidFill>
                      <a:schemeClr val="accent1"/>
                    </a:solidFill>
                  </a:tcPr>
                </a:tc>
                <a:tc>
                  <a:txBody>
                    <a:bodyPr/>
                    <a:lstStyle/>
                    <a:p>
                      <a:pPr algn="ctr"/>
                      <a:r>
                        <a:rPr lang="en-US" sz="1400" b="0" dirty="0">
                          <a:effectLst/>
                          <a:latin typeface="Arial"/>
                        </a:rPr>
                        <a:t>High effect</a:t>
                      </a:r>
                      <a:endParaRPr lang="en-US" sz="1400" b="0" dirty="0">
                        <a:effectLst/>
                        <a:latin typeface="Calibri"/>
                      </a:endParaRPr>
                    </a:p>
                  </a:txBody>
                  <a:tcPr marL="27709" marR="27709" marT="0" marB="0">
                    <a:lnL>
                      <a:noFill/>
                    </a:lnL>
                    <a:lnR>
                      <a:noFill/>
                    </a:lnR>
                    <a:lnT>
                      <a:noFill/>
                    </a:lnT>
                    <a:lnB>
                      <a:noFill/>
                    </a:lnB>
                  </a:tcPr>
                </a:tc>
                <a:tc>
                  <a:txBody>
                    <a:bodyPr/>
                    <a:lstStyle/>
                    <a:p>
                      <a:pPr algn="ctr"/>
                      <a:r>
                        <a:rPr lang="en-US" sz="1400" b="0" dirty="0">
                          <a:effectLst/>
                          <a:latin typeface="Arial"/>
                        </a:rPr>
                        <a:t>Little effect</a:t>
                      </a:r>
                      <a:endParaRPr lang="en-US" sz="1400" b="0" dirty="0">
                        <a:effectLst/>
                        <a:latin typeface="Calibri"/>
                      </a:endParaRPr>
                    </a:p>
                  </a:txBody>
                  <a:tcPr marL="27709" marR="27709" marT="0" marB="0">
                    <a:lnL>
                      <a:noFill/>
                    </a:lnL>
                    <a:lnR>
                      <a:noFill/>
                    </a:lnR>
                    <a:lnT>
                      <a:noFill/>
                    </a:lnT>
                    <a:lnB>
                      <a:noFill/>
                    </a:lnB>
                  </a:tcPr>
                </a:tc>
                <a:tc>
                  <a:txBody>
                    <a:bodyPr/>
                    <a:lstStyle/>
                    <a:p>
                      <a:pPr algn="ctr"/>
                      <a:r>
                        <a:rPr lang="en-US" sz="1400" b="0" dirty="0">
                          <a:effectLst/>
                          <a:latin typeface="Arial"/>
                        </a:rPr>
                        <a:t>No effect</a:t>
                      </a:r>
                      <a:endParaRPr lang="en-US" sz="1400" b="0" dirty="0">
                        <a:effectLst/>
                        <a:latin typeface="Calibri"/>
                      </a:endParaRPr>
                    </a:p>
                  </a:txBody>
                  <a:tcPr marL="27709" marR="27709" marT="0" marB="0">
                    <a:lnL>
                      <a:noFill/>
                    </a:lnL>
                    <a:lnR>
                      <a:noFill/>
                    </a:lnR>
                    <a:lnT>
                      <a:noFill/>
                    </a:lnT>
                    <a:lnB>
                      <a:noFill/>
                    </a:lnB>
                  </a:tcPr>
                </a:tc>
                <a:tc>
                  <a:txBody>
                    <a:bodyPr/>
                    <a:lstStyle/>
                    <a:p>
                      <a:pPr algn="ctr"/>
                      <a:endParaRPr lang="en-US" sz="1400" b="0" dirty="0">
                        <a:effectLst/>
                        <a:latin typeface="Arial"/>
                      </a:endParaRPr>
                    </a:p>
                  </a:txBody>
                  <a:tcPr marL="27709" marR="27709" marT="0" marB="0">
                    <a:lnL>
                      <a:noFill/>
                    </a:lnL>
                    <a:lnR>
                      <a:noFill/>
                    </a:lnR>
                    <a:lnT>
                      <a:noFill/>
                    </a:lnT>
                    <a:lnB>
                      <a:noFill/>
                    </a:lnB>
                  </a:tcPr>
                </a:tc>
                <a:tc>
                  <a:txBody>
                    <a:bodyPr/>
                    <a:lstStyle/>
                    <a:p>
                      <a:pPr algn="ctr"/>
                      <a:endParaRPr lang="en-US" sz="1400" b="0" dirty="0">
                        <a:effectLst/>
                        <a:latin typeface="Arial"/>
                      </a:endParaRPr>
                    </a:p>
                  </a:txBody>
                  <a:tcPr marL="27709" marR="27709" marT="0" marB="0">
                    <a:lnL>
                      <a:noFill/>
                    </a:lnL>
                    <a:lnR>
                      <a:noFill/>
                    </a:lnR>
                    <a:lnT>
                      <a:noFill/>
                    </a:lnT>
                    <a:lnB>
                      <a:noFill/>
                    </a:lnB>
                  </a:tcPr>
                </a:tc>
              </a:tr>
              <a:tr h="800133">
                <a:tc>
                  <a:txBody>
                    <a:bodyPr/>
                    <a:lstStyle/>
                    <a:p>
                      <a:pPr algn="ctr"/>
                      <a:r>
                        <a:rPr lang="en-US" sz="1400" b="0" dirty="0">
                          <a:solidFill>
                            <a:srgbClr val="FFFFFF"/>
                          </a:solidFill>
                          <a:effectLst/>
                          <a:latin typeface="Arial"/>
                        </a:rPr>
                        <a:t>Operating Temperature</a:t>
                      </a:r>
                      <a:endParaRPr lang="en-US" sz="1400" b="0" dirty="0">
                        <a:effectLst/>
                        <a:latin typeface="Calibri"/>
                      </a:endParaRPr>
                    </a:p>
                  </a:txBody>
                  <a:tcPr marL="27709" marR="27709" marT="0" marB="0">
                    <a:lnL>
                      <a:noFill/>
                    </a:lnL>
                    <a:lnR>
                      <a:noFill/>
                    </a:lnR>
                    <a:lnT>
                      <a:noFill/>
                    </a:lnT>
                    <a:lnB>
                      <a:noFill/>
                    </a:lnB>
                    <a:solidFill>
                      <a:schemeClr val="accent1"/>
                    </a:solidFill>
                  </a:tcPr>
                </a:tc>
                <a:tc>
                  <a:txBody>
                    <a:bodyPr/>
                    <a:lstStyle/>
                    <a:p>
                      <a:pPr algn="ctr"/>
                      <a:r>
                        <a:rPr lang="en-US" sz="1400" b="0" dirty="0">
                          <a:effectLst/>
                          <a:latin typeface="Arial"/>
                        </a:rPr>
                        <a:t>-22 to +140°F</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-4 to +122°F</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+14 to +140°F</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-20º F to 130º F</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-85º F to 149º F</a:t>
                      </a:r>
                      <a:endParaRPr lang="en-US" sz="1400" b="0" dirty="0">
                        <a:effectLst/>
                        <a:latin typeface="Calibri"/>
                      </a:endParaRPr>
                    </a:p>
                  </a:txBody>
                  <a:tcPr marL="27709" marR="27709" marT="0" marB="0">
                    <a:lnL>
                      <a:noFill/>
                    </a:lnL>
                    <a:lnR>
                      <a:noFill/>
                    </a:lnR>
                    <a:lnT>
                      <a:noFill/>
                    </a:lnT>
                    <a:lnB>
                      <a:noFill/>
                    </a:lnB>
                    <a:solidFill>
                      <a:schemeClr val="accent2"/>
                    </a:solidFill>
                  </a:tcPr>
                </a:tc>
              </a:tr>
              <a:tr h="1066844">
                <a:tc>
                  <a:txBody>
                    <a:bodyPr/>
                    <a:lstStyle/>
                    <a:p>
                      <a:pPr algn="ctr"/>
                      <a:r>
                        <a:rPr lang="en-US" sz="1400" b="0" dirty="0">
                          <a:solidFill>
                            <a:srgbClr val="FFFFFF"/>
                          </a:solidFill>
                          <a:effectLst/>
                          <a:latin typeface="Arial"/>
                        </a:rPr>
                        <a:t>Self-Discharge</a:t>
                      </a:r>
                      <a:endParaRPr lang="en-US" sz="1400" b="0" dirty="0">
                        <a:effectLst/>
                        <a:latin typeface="Calibri"/>
                      </a:endParaRPr>
                    </a:p>
                  </a:txBody>
                  <a:tcPr marL="27709" marR="27709" marT="0" marB="0">
                    <a:lnL>
                      <a:noFill/>
                    </a:lnL>
                    <a:lnR>
                      <a:noFill/>
                    </a:lnR>
                    <a:lnT>
                      <a:noFill/>
                    </a:lnT>
                    <a:lnB>
                      <a:noFill/>
                    </a:lnB>
                    <a:solidFill>
                      <a:schemeClr val="accent1"/>
                    </a:solidFill>
                  </a:tcPr>
                </a:tc>
                <a:tc>
                  <a:txBody>
                    <a:bodyPr/>
                    <a:lstStyle/>
                    <a:p>
                      <a:pPr algn="ctr"/>
                      <a:r>
                        <a:rPr lang="en-US" sz="1400" b="0" dirty="0">
                          <a:effectLst/>
                          <a:latin typeface="Arial"/>
                        </a:rPr>
                        <a:t>20% loss of charge</a:t>
                      </a:r>
                      <a:r>
                        <a:rPr lang="en-US" sz="1400" b="0" dirty="0" smtClean="0">
                          <a:effectLst/>
                          <a:latin typeface="Arial"/>
                        </a:rPr>
                        <a:t>/ month </a:t>
                      </a:r>
                      <a:r>
                        <a:rPr lang="en-US" sz="1400" b="0" dirty="0">
                          <a:effectLst/>
                          <a:latin typeface="Arial"/>
                        </a:rPr>
                        <a:t>at 77°F</a:t>
                      </a:r>
                      <a:endParaRPr lang="en-US" sz="1400" b="0" dirty="0">
                        <a:effectLst/>
                        <a:latin typeface="Calibri"/>
                      </a:endParaRPr>
                    </a:p>
                  </a:txBody>
                  <a:tcPr marL="27709" marR="27709" marT="0" marB="0">
                    <a:lnL>
                      <a:noFill/>
                    </a:lnL>
                    <a:lnR>
                      <a:noFill/>
                    </a:lnR>
                    <a:lnT>
                      <a:noFill/>
                    </a:lnT>
                    <a:lnB>
                      <a:noFill/>
                    </a:lnB>
                    <a:solidFill>
                      <a:schemeClr val="bg1"/>
                    </a:solidFill>
                  </a:tcPr>
                </a:tc>
                <a:tc>
                  <a:txBody>
                    <a:bodyPr/>
                    <a:lstStyle/>
                    <a:p>
                      <a:pPr algn="ctr"/>
                      <a:r>
                        <a:rPr lang="en-US" sz="1400" b="0" dirty="0">
                          <a:effectLst/>
                          <a:latin typeface="Arial"/>
                        </a:rPr>
                        <a:t>30% loss of</a:t>
                      </a:r>
                      <a:endParaRPr lang="en-US" sz="1400" b="0" dirty="0">
                        <a:effectLst/>
                        <a:latin typeface="Calibri"/>
                      </a:endParaRPr>
                    </a:p>
                    <a:p>
                      <a:pPr algn="ctr"/>
                      <a:r>
                        <a:rPr lang="en-US" sz="1400" b="0" dirty="0" smtClean="0">
                          <a:effectLst/>
                          <a:latin typeface="Arial"/>
                        </a:rPr>
                        <a:t>Charge/ month </a:t>
                      </a:r>
                      <a:r>
                        <a:rPr lang="en-US" sz="1400" b="0" dirty="0">
                          <a:effectLst/>
                          <a:latin typeface="Arial"/>
                        </a:rPr>
                        <a:t>at 77°F</a:t>
                      </a:r>
                      <a:endParaRPr lang="en-US" sz="1400" b="0" dirty="0">
                        <a:effectLst/>
                        <a:latin typeface="Calibri"/>
                      </a:endParaRPr>
                    </a:p>
                  </a:txBody>
                  <a:tcPr marL="27709" marR="27709" marT="0" marB="0">
                    <a:lnL>
                      <a:noFill/>
                    </a:lnL>
                    <a:lnR>
                      <a:noFill/>
                    </a:lnR>
                    <a:lnT>
                      <a:noFill/>
                    </a:lnT>
                    <a:lnB>
                      <a:noFill/>
                    </a:lnB>
                    <a:solidFill>
                      <a:schemeClr val="bg1"/>
                    </a:solidFill>
                  </a:tcPr>
                </a:tc>
                <a:tc>
                  <a:txBody>
                    <a:bodyPr/>
                    <a:lstStyle/>
                    <a:p>
                      <a:pPr algn="ctr"/>
                      <a:r>
                        <a:rPr lang="en-US" sz="1400" b="0" dirty="0">
                          <a:effectLst/>
                          <a:latin typeface="Arial"/>
                        </a:rPr>
                        <a:t>Self-discharge </a:t>
                      </a:r>
                      <a:endParaRPr lang="en-US" sz="1400" b="0" dirty="0">
                        <a:effectLst/>
                        <a:latin typeface="Calibri"/>
                      </a:endParaRPr>
                    </a:p>
                    <a:p>
                      <a:pPr algn="ctr"/>
                      <a:r>
                        <a:rPr lang="en-US" sz="1400" b="0" dirty="0">
                          <a:effectLst/>
                          <a:latin typeface="Arial"/>
                        </a:rPr>
                        <a:t>3% loss of</a:t>
                      </a:r>
                      <a:endParaRPr lang="en-US" sz="1400" b="0" dirty="0">
                        <a:effectLst/>
                        <a:latin typeface="Calibri"/>
                      </a:endParaRPr>
                    </a:p>
                    <a:p>
                      <a:pPr algn="ctr"/>
                      <a:r>
                        <a:rPr lang="en-US" sz="1400" b="0" dirty="0">
                          <a:effectLst/>
                          <a:latin typeface="Arial"/>
                        </a:rPr>
                        <a:t>charge</a:t>
                      </a:r>
                      <a:r>
                        <a:rPr lang="en-US" sz="1400" b="0" dirty="0" smtClean="0">
                          <a:effectLst/>
                          <a:latin typeface="Arial"/>
                        </a:rPr>
                        <a:t>/ month </a:t>
                      </a:r>
                      <a:r>
                        <a:rPr lang="en-US" sz="1400" b="0" dirty="0">
                          <a:effectLst/>
                          <a:latin typeface="Arial"/>
                        </a:rPr>
                        <a:t>at 77°F</a:t>
                      </a:r>
                      <a:endParaRPr lang="en-US" sz="1400" b="0" dirty="0">
                        <a:effectLst/>
                        <a:latin typeface="Calibri"/>
                      </a:endParaRPr>
                    </a:p>
                  </a:txBody>
                  <a:tcPr marL="27709" marR="27709" marT="0" marB="0">
                    <a:lnL>
                      <a:noFill/>
                    </a:lnL>
                    <a:lnR>
                      <a:noFill/>
                    </a:lnR>
                    <a:lnT>
                      <a:noFill/>
                    </a:lnT>
                    <a:lnB>
                      <a:noFill/>
                    </a:lnB>
                    <a:solidFill>
                      <a:schemeClr val="bg1"/>
                    </a:solidFill>
                  </a:tcPr>
                </a:tc>
                <a:tc>
                  <a:txBody>
                    <a:bodyPr/>
                    <a:lstStyle/>
                    <a:p>
                      <a:pPr algn="ctr"/>
                      <a:r>
                        <a:rPr lang="en-US" sz="1400" b="0" dirty="0">
                          <a:effectLst/>
                          <a:latin typeface="Arial"/>
                        </a:rPr>
                        <a:t>(5/12)% loss per month</a:t>
                      </a:r>
                      <a:endParaRPr lang="en-US" sz="1400" b="0" dirty="0">
                        <a:effectLst/>
                        <a:latin typeface="Calibri"/>
                      </a:endParaRPr>
                    </a:p>
                  </a:txBody>
                  <a:tcPr marL="27709" marR="27709" marT="0" marB="0">
                    <a:lnL>
                      <a:noFill/>
                    </a:lnL>
                    <a:lnR>
                      <a:noFill/>
                    </a:lnR>
                    <a:lnT>
                      <a:noFill/>
                    </a:lnT>
                    <a:lnB>
                      <a:noFill/>
                    </a:lnB>
                    <a:solidFill>
                      <a:schemeClr val="bg1"/>
                    </a:solidFill>
                  </a:tcPr>
                </a:tc>
                <a:tc>
                  <a:txBody>
                    <a:bodyPr/>
                    <a:lstStyle/>
                    <a:p>
                      <a:pPr algn="ctr"/>
                      <a:endParaRPr lang="en-US" sz="1400" b="0" dirty="0">
                        <a:effectLst/>
                        <a:latin typeface="Arial"/>
                      </a:endParaRPr>
                    </a:p>
                  </a:txBody>
                  <a:tcPr marL="27709" marR="27709" marT="0" marB="0">
                    <a:lnL>
                      <a:noFill/>
                    </a:lnL>
                    <a:lnR>
                      <a:noFill/>
                    </a:lnR>
                    <a:lnT>
                      <a:noFill/>
                    </a:lnT>
                    <a:lnB>
                      <a:noFill/>
                    </a:lnB>
                    <a:solidFill>
                      <a:schemeClr val="bg1"/>
                    </a:solidFill>
                  </a:tcPr>
                </a:tc>
              </a:tr>
              <a:tr h="800133">
                <a:tc>
                  <a:txBody>
                    <a:bodyPr/>
                    <a:lstStyle/>
                    <a:p>
                      <a:pPr algn="ctr"/>
                      <a:r>
                        <a:rPr lang="en-US" sz="1400" b="0" dirty="0">
                          <a:solidFill>
                            <a:srgbClr val="FFFFFF"/>
                          </a:solidFill>
                          <a:effectLst/>
                          <a:latin typeface="Arial"/>
                        </a:rPr>
                        <a:t>Energy </a:t>
                      </a:r>
                      <a:r>
                        <a:rPr lang="en-US" sz="1400" b="0" dirty="0" smtClean="0">
                          <a:solidFill>
                            <a:srgbClr val="FFFFFF"/>
                          </a:solidFill>
                          <a:effectLst/>
                          <a:latin typeface="Arial"/>
                        </a:rPr>
                        <a:t>density</a:t>
                      </a:r>
                    </a:p>
                    <a:p>
                      <a:pPr algn="ctr"/>
                      <a:r>
                        <a:rPr lang="en-US" sz="1400" b="0" dirty="0" smtClean="0">
                          <a:solidFill>
                            <a:srgbClr val="FFFFFF"/>
                          </a:solidFill>
                          <a:effectLst/>
                          <a:latin typeface="Arial"/>
                        </a:rPr>
                        <a:t>(</a:t>
                      </a:r>
                      <a:r>
                        <a:rPr lang="en-US" sz="1400" b="0" dirty="0">
                          <a:solidFill>
                            <a:srgbClr val="FFFFFF"/>
                          </a:solidFill>
                          <a:effectLst/>
                          <a:latin typeface="Arial"/>
                        </a:rPr>
                        <a:t>Wh/kg)</a:t>
                      </a:r>
                      <a:endParaRPr lang="en-US" sz="1400" b="0" dirty="0">
                        <a:effectLst/>
                        <a:latin typeface="Calibri"/>
                      </a:endParaRPr>
                    </a:p>
                  </a:txBody>
                  <a:tcPr marL="27709" marR="27709" marT="0" marB="0">
                    <a:lnL>
                      <a:noFill/>
                    </a:lnL>
                    <a:lnR>
                      <a:noFill/>
                    </a:lnR>
                    <a:lnT>
                      <a:noFill/>
                    </a:lnT>
                    <a:lnB>
                      <a:noFill/>
                    </a:lnB>
                    <a:solidFill>
                      <a:schemeClr val="accent1"/>
                    </a:solidFill>
                  </a:tcPr>
                </a:tc>
                <a:tc>
                  <a:txBody>
                    <a:bodyPr/>
                    <a:lstStyle/>
                    <a:p>
                      <a:pPr algn="ctr"/>
                      <a:r>
                        <a:rPr lang="en-US" sz="1400" b="0" dirty="0">
                          <a:effectLst/>
                          <a:latin typeface="Arial"/>
                        </a:rPr>
                        <a:t>40-60</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30-80</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150-250</a:t>
                      </a:r>
                      <a:endParaRPr lang="en-US" sz="1400" b="0" dirty="0">
                        <a:effectLst/>
                        <a:latin typeface="Calibri"/>
                      </a:endParaRPr>
                    </a:p>
                    <a:p>
                      <a:pPr algn="ctr"/>
                      <a:r>
                        <a:rPr lang="en-US" sz="1400" b="0" dirty="0">
                          <a:effectLst/>
                          <a:latin typeface="Arial"/>
                        </a:rPr>
                        <a:t>(</a:t>
                      </a:r>
                      <a:r>
                        <a:rPr lang="en-US" sz="1400" b="0" dirty="0" smtClean="0">
                          <a:effectLst/>
                          <a:latin typeface="Arial"/>
                        </a:rPr>
                        <a:t>Li-poly </a:t>
                      </a:r>
                      <a:r>
                        <a:rPr lang="en-US" sz="1400" b="0" dirty="0">
                          <a:effectLst/>
                          <a:latin typeface="Arial"/>
                        </a:rPr>
                        <a:t>130-200)</a:t>
                      </a:r>
                      <a:endParaRPr lang="en-US" sz="1400" b="0" dirty="0">
                        <a:effectLst/>
                        <a:latin typeface="Calibri"/>
                      </a:endParaRPr>
                    </a:p>
                  </a:txBody>
                  <a:tcPr marL="27709" marR="27709" marT="0" marB="0">
                    <a:lnL>
                      <a:noFill/>
                    </a:lnL>
                    <a:lnR>
                      <a:noFill/>
                    </a:lnR>
                    <a:lnT>
                      <a:noFill/>
                    </a:lnT>
                    <a:lnB>
                      <a:noFill/>
                    </a:lnB>
                    <a:solidFill>
                      <a:schemeClr val="accent2"/>
                    </a:solidFill>
                  </a:tcPr>
                </a:tc>
                <a:tc>
                  <a:txBody>
                    <a:bodyPr/>
                    <a:lstStyle/>
                    <a:p>
                      <a:pPr algn="ctr"/>
                      <a:endParaRPr lang="en-US" sz="1400" b="0" dirty="0">
                        <a:effectLst/>
                        <a:latin typeface="Arial"/>
                      </a:endParaRPr>
                    </a:p>
                  </a:txBody>
                  <a:tcPr marL="27709" marR="27709" marT="0" marB="0">
                    <a:lnL>
                      <a:noFill/>
                    </a:lnL>
                    <a:lnR>
                      <a:noFill/>
                    </a:lnR>
                    <a:lnT>
                      <a:noFill/>
                    </a:lnT>
                    <a:lnB>
                      <a:noFill/>
                    </a:lnB>
                    <a:solidFill>
                      <a:schemeClr val="accent2"/>
                    </a:solidFill>
                  </a:tcPr>
                </a:tc>
                <a:tc>
                  <a:txBody>
                    <a:bodyPr/>
                    <a:lstStyle/>
                    <a:p>
                      <a:pPr algn="ctr"/>
                      <a:r>
                        <a:rPr lang="en-US" sz="1400" b="0" dirty="0">
                          <a:effectLst/>
                          <a:latin typeface="Arial"/>
                        </a:rPr>
                        <a:t>30-40</a:t>
                      </a:r>
                      <a:endParaRPr lang="en-US" sz="1400" b="0" dirty="0">
                        <a:effectLst/>
                        <a:latin typeface="Calibri"/>
                      </a:endParaRPr>
                    </a:p>
                  </a:txBody>
                  <a:tcPr marL="27709" marR="27709" marT="0" marB="0">
                    <a:lnL>
                      <a:noFill/>
                    </a:lnL>
                    <a:lnR>
                      <a:noFill/>
                    </a:lnR>
                    <a:lnT>
                      <a:noFill/>
                    </a:lnT>
                    <a:lnB>
                      <a:noFill/>
                    </a:lnB>
                    <a:solidFill>
                      <a:schemeClr val="accent2"/>
                    </a:solidFill>
                  </a:tcPr>
                </a:tc>
              </a:tr>
              <a:tr h="594483">
                <a:tc>
                  <a:txBody>
                    <a:bodyPr/>
                    <a:lstStyle/>
                    <a:p>
                      <a:pPr algn="ctr"/>
                      <a:r>
                        <a:rPr lang="en-US" sz="1400" b="0" dirty="0" smtClean="0">
                          <a:solidFill>
                            <a:srgbClr val="FFFFFF"/>
                          </a:solidFill>
                          <a:effectLst/>
                          <a:latin typeface="Arial"/>
                        </a:rPr>
                        <a:t>Power W/kg</a:t>
                      </a:r>
                      <a:endParaRPr lang="en-US" sz="1400" b="0" dirty="0">
                        <a:effectLst/>
                        <a:latin typeface="Calibri"/>
                      </a:endParaRPr>
                    </a:p>
                  </a:txBody>
                  <a:tcPr marL="27709" marR="27709" marT="0" marB="0">
                    <a:lnL>
                      <a:noFill/>
                    </a:lnL>
                    <a:lnR>
                      <a:noFill/>
                    </a:lnR>
                    <a:lnT>
                      <a:noFill/>
                    </a:lnT>
                    <a:lnB w="28575" cap="flat" cmpd="sng" algn="ctr">
                      <a:solidFill>
                        <a:srgbClr val="000000"/>
                      </a:solidFill>
                      <a:prstDash val="solid"/>
                      <a:round/>
                      <a:headEnd type="none" w="med" len="med"/>
                      <a:tailEnd type="none" w="med" len="med"/>
                    </a:lnB>
                    <a:solidFill>
                      <a:schemeClr val="accent1"/>
                    </a:solidFill>
                  </a:tcPr>
                </a:tc>
                <a:tc>
                  <a:txBody>
                    <a:bodyPr/>
                    <a:lstStyle/>
                    <a:p>
                      <a:pPr algn="ctr"/>
                      <a:r>
                        <a:rPr lang="en-US" sz="1400" b="0" dirty="0">
                          <a:effectLst/>
                          <a:latin typeface="Arial"/>
                        </a:rPr>
                        <a:t>150</a:t>
                      </a:r>
                      <a:endParaRPr lang="en-US" sz="1400" b="0" dirty="0">
                        <a:effectLst/>
                        <a:latin typeface="Calibri"/>
                      </a:endParaRPr>
                    </a:p>
                  </a:txBody>
                  <a:tcPr marL="27709" marR="27709"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r>
                        <a:rPr lang="en-US" sz="1400" b="0" dirty="0">
                          <a:effectLst/>
                          <a:latin typeface="Arial"/>
                        </a:rPr>
                        <a:t>250-1000 </a:t>
                      </a:r>
                      <a:endParaRPr lang="en-US" sz="1400" b="0" dirty="0">
                        <a:effectLst/>
                        <a:latin typeface="Calibri"/>
                      </a:endParaRPr>
                    </a:p>
                  </a:txBody>
                  <a:tcPr marL="27709" marR="27709"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r>
                        <a:rPr lang="en-US" sz="1400" b="0" dirty="0">
                          <a:effectLst/>
                          <a:latin typeface="Arial"/>
                        </a:rPr>
                        <a:t>1800 </a:t>
                      </a:r>
                      <a:endParaRPr lang="en-US" sz="1400" b="0" dirty="0">
                        <a:effectLst/>
                        <a:latin typeface="Calibri"/>
                      </a:endParaRPr>
                    </a:p>
                    <a:p>
                      <a:pPr algn="ctr"/>
                      <a:r>
                        <a:rPr lang="en-US" sz="1400" b="0" dirty="0">
                          <a:effectLst/>
                          <a:latin typeface="Arial"/>
                        </a:rPr>
                        <a:t>(</a:t>
                      </a:r>
                      <a:r>
                        <a:rPr lang="en-US" sz="1400" b="0" dirty="0" smtClean="0">
                          <a:effectLst/>
                          <a:latin typeface="Arial"/>
                        </a:rPr>
                        <a:t>Li-poly </a:t>
                      </a:r>
                      <a:r>
                        <a:rPr lang="en-US" sz="1400" b="0" dirty="0">
                          <a:effectLst/>
                          <a:latin typeface="Arial"/>
                        </a:rPr>
                        <a:t>3000+)</a:t>
                      </a:r>
                      <a:endParaRPr lang="en-US" sz="1400" b="0" dirty="0">
                        <a:effectLst/>
                        <a:latin typeface="Calibri"/>
                      </a:endParaRPr>
                    </a:p>
                  </a:txBody>
                  <a:tcPr marL="27709" marR="27709"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endParaRPr lang="en-US" sz="1400" b="0" dirty="0">
                        <a:effectLst/>
                        <a:latin typeface="Arial"/>
                      </a:endParaRPr>
                    </a:p>
                  </a:txBody>
                  <a:tcPr marL="27709" marR="27709"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r>
                        <a:rPr lang="en-US" sz="1400" b="0" dirty="0">
                          <a:effectLst/>
                          <a:latin typeface="Arial"/>
                        </a:rPr>
                        <a:t>180</a:t>
                      </a:r>
                      <a:endParaRPr lang="en-US" sz="1400" b="0" dirty="0">
                        <a:effectLst/>
                        <a:latin typeface="Calibri"/>
                      </a:endParaRPr>
                    </a:p>
                  </a:txBody>
                  <a:tcPr marL="27709" marR="27709" marT="0" marB="0">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5" name="AutoShape 1"/>
          <p:cNvSpPr>
            <a:spLocks noChangeArrowheads="1"/>
          </p:cNvSpPr>
          <p:nvPr/>
        </p:nvSpPr>
        <p:spPr bwMode="auto">
          <a:xfrm rot="5400000">
            <a:off x="2705100" y="3571875"/>
            <a:ext cx="5029200" cy="1447800"/>
          </a:xfrm>
          <a:prstGeom prst="roundRect">
            <a:avLst>
              <a:gd name="adj" fmla="val 16667"/>
            </a:avLst>
          </a:prstGeom>
          <a:solidFill>
            <a:srgbClr val="FFFF00">
              <a:alpha val="25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4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4461933" cy="3450696"/>
          </a:xfrm>
        </p:spPr>
        <p:txBody>
          <a:bodyPr/>
          <a:lstStyle/>
          <a:p>
            <a:r>
              <a:rPr lang="en-US" dirty="0" err="1" smtClean="0"/>
              <a:t>Turnigy</a:t>
            </a:r>
            <a:r>
              <a:rPr lang="en-US" dirty="0" smtClean="0"/>
              <a:t> 1000mAh </a:t>
            </a:r>
            <a:r>
              <a:rPr lang="en-US" dirty="0" err="1" smtClean="0"/>
              <a:t>Lipo</a:t>
            </a:r>
            <a:r>
              <a:rPr lang="en-US" dirty="0" smtClean="0"/>
              <a:t> Pack</a:t>
            </a:r>
          </a:p>
          <a:p>
            <a:r>
              <a:rPr lang="en-US" dirty="0" smtClean="0"/>
              <a:t>2-Cell, 7.4V output</a:t>
            </a:r>
          </a:p>
          <a:p>
            <a:r>
              <a:rPr lang="en-US" dirty="0" smtClean="0"/>
              <a:t>Sensor and Solenoid sub-systems contain batteries</a:t>
            </a:r>
            <a:endParaRPr lang="en-US" dirty="0"/>
          </a:p>
        </p:txBody>
      </p:sp>
      <p:sp>
        <p:nvSpPr>
          <p:cNvPr id="3" name="Title 2"/>
          <p:cNvSpPr>
            <a:spLocks noGrp="1"/>
          </p:cNvSpPr>
          <p:nvPr>
            <p:ph type="title"/>
          </p:nvPr>
        </p:nvSpPr>
        <p:spPr/>
        <p:txBody>
          <a:bodyPr/>
          <a:lstStyle/>
          <a:p>
            <a:r>
              <a:rPr lang="en-US" dirty="0" smtClean="0"/>
              <a:t>Batteries</a:t>
            </a: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21" t="33070" r="27733" b="15898"/>
          <a:stretch/>
        </p:blipFill>
        <p:spPr bwMode="auto">
          <a:xfrm rot="5400000">
            <a:off x="5486400" y="2819400"/>
            <a:ext cx="3026979" cy="239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869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4385733" cy="3450696"/>
          </a:xfrm>
        </p:spPr>
        <p:txBody>
          <a:bodyPr/>
          <a:lstStyle/>
          <a:p>
            <a:r>
              <a:rPr lang="en-US" dirty="0" smtClean="0"/>
              <a:t>AC wall adapter</a:t>
            </a:r>
          </a:p>
          <a:p>
            <a:r>
              <a:rPr lang="en-US" dirty="0" smtClean="0"/>
              <a:t>4.6V Output</a:t>
            </a:r>
          </a:p>
          <a:p>
            <a:r>
              <a:rPr lang="en-US" dirty="0" smtClean="0"/>
              <a:t>Central HUB uses wall adapter</a:t>
            </a:r>
          </a:p>
          <a:p>
            <a:endParaRPr lang="en-US" dirty="0"/>
          </a:p>
        </p:txBody>
      </p:sp>
      <p:sp>
        <p:nvSpPr>
          <p:cNvPr id="3" name="Title 2"/>
          <p:cNvSpPr>
            <a:spLocks noGrp="1"/>
          </p:cNvSpPr>
          <p:nvPr>
            <p:ph type="title"/>
          </p:nvPr>
        </p:nvSpPr>
        <p:spPr/>
        <p:txBody>
          <a:bodyPr/>
          <a:lstStyle/>
          <a:p>
            <a:r>
              <a:rPr lang="en-US" dirty="0" smtClean="0"/>
              <a:t>AC Adapter</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161" t="34477" r="25613" b="37092"/>
          <a:stretch/>
        </p:blipFill>
        <p:spPr bwMode="auto">
          <a:xfrm>
            <a:off x="5197368" y="2743200"/>
            <a:ext cx="3565632" cy="289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40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Hardware Specifications</a:t>
            </a:r>
            <a:endParaRPr lang="en-US" b="1"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479689880"/>
              </p:ext>
            </p:extLst>
          </p:nvPr>
        </p:nvGraphicFramePr>
        <p:xfrm>
          <a:off x="304800" y="2133600"/>
          <a:ext cx="8340120" cy="3800691"/>
        </p:xfrm>
        <a:graphic>
          <a:graphicData uri="http://schemas.openxmlformats.org/drawingml/2006/table">
            <a:tbl>
              <a:tblPr/>
              <a:tblGrid>
                <a:gridCol w="2254711"/>
                <a:gridCol w="2192723"/>
                <a:gridCol w="3892686"/>
              </a:tblGrid>
              <a:tr h="342379">
                <a:tc>
                  <a:txBody>
                    <a:bodyPr/>
                    <a:lstStyle/>
                    <a:p>
                      <a:pPr>
                        <a:spcAft>
                          <a:spcPts val="0"/>
                        </a:spcAft>
                      </a:pPr>
                      <a:r>
                        <a:rPr lang="en-US" sz="2000" b="1" dirty="0">
                          <a:solidFill>
                            <a:srgbClr val="FFFFFF"/>
                          </a:solidFill>
                          <a:latin typeface="Calibri"/>
                        </a:rPr>
                        <a:t>Component</a:t>
                      </a:r>
                      <a:endParaRPr lang="en-US" sz="2000" dirty="0">
                        <a:latin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en-US" sz="2000" b="1" dirty="0">
                          <a:solidFill>
                            <a:srgbClr val="FFFFFF"/>
                          </a:solidFill>
                          <a:latin typeface="Calibri"/>
                        </a:rPr>
                        <a:t>Parameter</a:t>
                      </a:r>
                      <a:endParaRPr lang="en-US" sz="2000" dirty="0">
                        <a:latin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en-US" sz="2000" b="1" dirty="0">
                          <a:solidFill>
                            <a:srgbClr val="FFFFFF"/>
                          </a:solidFill>
                          <a:latin typeface="Calibri"/>
                        </a:rPr>
                        <a:t>Specification</a:t>
                      </a:r>
                      <a:endParaRPr lang="en-US" sz="2000" dirty="0">
                        <a:latin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r>
              <a:tr h="342379">
                <a:tc>
                  <a:txBody>
                    <a:bodyPr/>
                    <a:lstStyle/>
                    <a:p>
                      <a:pPr>
                        <a:spcAft>
                          <a:spcPts val="0"/>
                        </a:spcAft>
                      </a:pPr>
                      <a:r>
                        <a:rPr lang="en-US" sz="1800" dirty="0"/>
                        <a:t>Wireless Module</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spcAft>
                          <a:spcPts val="0"/>
                        </a:spcAft>
                      </a:pPr>
                      <a:r>
                        <a:rPr lang="en-US" sz="1800" dirty="0"/>
                        <a:t>Range</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c>
                  <a:txBody>
                    <a:bodyPr/>
                    <a:lstStyle/>
                    <a:p>
                      <a:pPr>
                        <a:spcAft>
                          <a:spcPts val="0"/>
                        </a:spcAft>
                      </a:pPr>
                      <a:r>
                        <a:rPr lang="en-US" sz="1800" dirty="0"/>
                        <a:t>20ft to 1 mile</a:t>
                      </a: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chemeClr val="accent2"/>
                    </a:solidFill>
                  </a:tcPr>
                </a:tc>
              </a:tr>
              <a:tr h="342379">
                <a:tc>
                  <a:txBody>
                    <a:bodyPr/>
                    <a:lstStyle/>
                    <a:p>
                      <a:pPr>
                        <a:spcAft>
                          <a:spcPts val="0"/>
                        </a:spcAft>
                      </a:pPr>
                      <a:r>
                        <a:rPr lang="en-US" sz="1800" dirty="0"/>
                        <a:t>Sensors</a:t>
                      </a:r>
                    </a:p>
                  </a:txBody>
                  <a:tcPr marL="68580" marR="68580" marT="0" marB="0">
                    <a:lnL>
                      <a:noFill/>
                    </a:lnL>
                    <a:lnR>
                      <a:noFill/>
                    </a:lnR>
                    <a:lnT>
                      <a:noFill/>
                    </a:lnT>
                    <a:lnB>
                      <a:noFill/>
                    </a:lnB>
                    <a:solidFill>
                      <a:srgbClr val="FFFFFF"/>
                    </a:solidFill>
                  </a:tcPr>
                </a:tc>
                <a:tc>
                  <a:txBody>
                    <a:bodyPr/>
                    <a:lstStyle/>
                    <a:p>
                      <a:pPr>
                        <a:spcAft>
                          <a:spcPts val="0"/>
                        </a:spcAft>
                      </a:pPr>
                      <a:r>
                        <a:rPr lang="en-US" sz="1800" dirty="0"/>
                        <a:t>Voltage</a:t>
                      </a:r>
                    </a:p>
                  </a:txBody>
                  <a:tcPr marL="68580" marR="68580" marT="0" marB="0">
                    <a:lnL>
                      <a:noFill/>
                    </a:lnL>
                    <a:lnR>
                      <a:noFill/>
                    </a:lnR>
                    <a:lnT>
                      <a:noFill/>
                    </a:lnT>
                    <a:lnB>
                      <a:noFill/>
                    </a:lnB>
                    <a:solidFill>
                      <a:srgbClr val="FFFFFF"/>
                    </a:solidFill>
                  </a:tcPr>
                </a:tc>
                <a:tc>
                  <a:txBody>
                    <a:bodyPr/>
                    <a:lstStyle/>
                    <a:p>
                      <a:pPr algn="l">
                        <a:spcAft>
                          <a:spcPts val="0"/>
                        </a:spcAft>
                      </a:pPr>
                      <a:r>
                        <a:rPr lang="en-US" sz="1800" dirty="0" smtClean="0"/>
                        <a:t>3.3 </a:t>
                      </a:r>
                      <a:r>
                        <a:rPr lang="en-US" sz="1800" dirty="0"/>
                        <a:t>or </a:t>
                      </a:r>
                      <a:r>
                        <a:rPr lang="en-US" sz="1800" dirty="0" smtClean="0"/>
                        <a:t>5 V</a:t>
                      </a:r>
                      <a:endParaRPr lang="en-US" sz="1800" dirty="0"/>
                    </a:p>
                  </a:txBody>
                  <a:tcPr marL="68580" marR="68580" marT="0" marB="0">
                    <a:lnL>
                      <a:noFill/>
                    </a:lnL>
                    <a:lnR>
                      <a:noFill/>
                    </a:lnR>
                    <a:lnT>
                      <a:noFill/>
                    </a:lnT>
                    <a:lnB>
                      <a:noFill/>
                    </a:lnB>
                  </a:tcPr>
                </a:tc>
              </a:tr>
              <a:tr h="1296965">
                <a:tc>
                  <a:txBody>
                    <a:bodyPr/>
                    <a:lstStyle/>
                    <a:p>
                      <a:pPr>
                        <a:spcAft>
                          <a:spcPts val="0"/>
                        </a:spcAft>
                      </a:pPr>
                      <a:r>
                        <a:rPr lang="en-US" sz="1800" dirty="0"/>
                        <a:t>Microcontroller</a:t>
                      </a:r>
                    </a:p>
                  </a:txBody>
                  <a:tcPr marL="68580" marR="68580" marT="0" marB="0">
                    <a:lnL>
                      <a:noFill/>
                    </a:lnL>
                    <a:lnR>
                      <a:noFill/>
                    </a:lnR>
                    <a:lnT>
                      <a:noFill/>
                    </a:lnT>
                    <a:lnB>
                      <a:noFill/>
                    </a:lnB>
                    <a:solidFill>
                      <a:schemeClr val="accent2"/>
                    </a:solidFill>
                  </a:tcPr>
                </a:tc>
                <a:tc>
                  <a:txBody>
                    <a:bodyPr/>
                    <a:lstStyle/>
                    <a:p>
                      <a:pPr>
                        <a:spcAft>
                          <a:spcPts val="0"/>
                        </a:spcAft>
                      </a:pPr>
                      <a:r>
                        <a:rPr lang="en-US" sz="1800" dirty="0"/>
                        <a:t>Power consumption</a:t>
                      </a:r>
                    </a:p>
                    <a:p>
                      <a:pPr>
                        <a:spcAft>
                          <a:spcPts val="0"/>
                        </a:spcAft>
                      </a:pPr>
                      <a:r>
                        <a:rPr lang="en-US" sz="1800" dirty="0"/>
                        <a:t>Storage RAM/Flash</a:t>
                      </a:r>
                    </a:p>
                    <a:p>
                      <a:pPr>
                        <a:spcAft>
                          <a:spcPts val="0"/>
                        </a:spcAft>
                      </a:pPr>
                      <a:r>
                        <a:rPr lang="en-US" sz="1800" dirty="0"/>
                        <a:t>Clock Speed</a:t>
                      </a:r>
                    </a:p>
                    <a:p>
                      <a:pPr>
                        <a:spcAft>
                          <a:spcPts val="0"/>
                        </a:spcAft>
                      </a:pPr>
                      <a:r>
                        <a:rPr lang="en-US" sz="1800" dirty="0"/>
                        <a:t>I/O Pins</a:t>
                      </a:r>
                    </a:p>
                  </a:txBody>
                  <a:tcPr marL="68580" marR="68580" marT="0" marB="0">
                    <a:lnL>
                      <a:noFill/>
                    </a:lnL>
                    <a:lnR>
                      <a:noFill/>
                    </a:lnR>
                    <a:lnT>
                      <a:noFill/>
                    </a:lnT>
                    <a:lnB>
                      <a:noFill/>
                    </a:lnB>
                    <a:solidFill>
                      <a:schemeClr val="accent2"/>
                    </a:solidFill>
                  </a:tcPr>
                </a:tc>
                <a:tc>
                  <a:txBody>
                    <a:bodyPr/>
                    <a:lstStyle/>
                    <a:p>
                      <a:pPr>
                        <a:spcAft>
                          <a:spcPts val="0"/>
                        </a:spcAft>
                        <a:tabLst>
                          <a:tab pos="1619250" algn="l"/>
                        </a:tabLst>
                      </a:pPr>
                      <a:r>
                        <a:rPr lang="en-US" sz="1800" dirty="0"/>
                        <a:t>&lt;10mW sleeping, &lt;50mW on</a:t>
                      </a:r>
                    </a:p>
                    <a:p>
                      <a:pPr>
                        <a:spcAft>
                          <a:spcPts val="0"/>
                        </a:spcAft>
                        <a:tabLst>
                          <a:tab pos="1619250" algn="l"/>
                        </a:tabLst>
                      </a:pPr>
                      <a:r>
                        <a:rPr lang="en-US" sz="1800" dirty="0"/>
                        <a:t>128B+, 8kB+</a:t>
                      </a:r>
                    </a:p>
                    <a:p>
                      <a:pPr>
                        <a:spcAft>
                          <a:spcPts val="0"/>
                        </a:spcAft>
                        <a:tabLst>
                          <a:tab pos="1619250" algn="l"/>
                        </a:tabLst>
                      </a:pPr>
                      <a:r>
                        <a:rPr lang="en-US" sz="1800" dirty="0"/>
                        <a:t>8 MHz</a:t>
                      </a:r>
                    </a:p>
                    <a:p>
                      <a:pPr>
                        <a:spcAft>
                          <a:spcPts val="0"/>
                        </a:spcAft>
                        <a:tabLst>
                          <a:tab pos="1619250" algn="l"/>
                        </a:tabLst>
                      </a:pPr>
                      <a:r>
                        <a:rPr lang="en-US" sz="1800" dirty="0"/>
                        <a:t>4+ Analog, 5+ Digital </a:t>
                      </a:r>
                    </a:p>
                  </a:txBody>
                  <a:tcPr marL="68580" marR="68580" marT="0" marB="0">
                    <a:lnL>
                      <a:noFill/>
                    </a:lnL>
                    <a:lnR>
                      <a:noFill/>
                    </a:lnR>
                    <a:lnT>
                      <a:noFill/>
                    </a:lnT>
                    <a:lnB>
                      <a:noFill/>
                    </a:lnB>
                    <a:solidFill>
                      <a:schemeClr val="accent2"/>
                    </a:solidFill>
                  </a:tcPr>
                </a:tc>
              </a:tr>
              <a:tr h="356077">
                <a:tc>
                  <a:txBody>
                    <a:bodyPr/>
                    <a:lstStyle/>
                    <a:p>
                      <a:pPr>
                        <a:spcAft>
                          <a:spcPts val="0"/>
                        </a:spcAft>
                      </a:pPr>
                      <a:r>
                        <a:rPr lang="en-US" sz="1800" dirty="0"/>
                        <a:t>Sensor Node</a:t>
                      </a:r>
                    </a:p>
                  </a:txBody>
                  <a:tcPr marL="68580" marR="68580" marT="0" marB="0">
                    <a:lnL>
                      <a:noFill/>
                    </a:lnL>
                    <a:lnR>
                      <a:noFill/>
                    </a:lnR>
                    <a:lnT>
                      <a:noFill/>
                    </a:lnT>
                    <a:lnB>
                      <a:noFill/>
                    </a:lnB>
                    <a:solidFill>
                      <a:srgbClr val="FFFFFF"/>
                    </a:solidFill>
                  </a:tcPr>
                </a:tc>
                <a:tc>
                  <a:txBody>
                    <a:bodyPr/>
                    <a:lstStyle/>
                    <a:p>
                      <a:pPr>
                        <a:spcAft>
                          <a:spcPts val="0"/>
                        </a:spcAft>
                      </a:pPr>
                      <a:r>
                        <a:rPr lang="en-US" sz="1800" dirty="0"/>
                        <a:t>Power consumption</a:t>
                      </a:r>
                    </a:p>
                  </a:txBody>
                  <a:tcPr marL="68580" marR="68580" marT="0" marB="0">
                    <a:lnL>
                      <a:noFill/>
                    </a:lnL>
                    <a:lnR>
                      <a:noFill/>
                    </a:lnR>
                    <a:lnT>
                      <a:noFill/>
                    </a:lnT>
                    <a:lnB>
                      <a:noFill/>
                    </a:lnB>
                    <a:solidFill>
                      <a:srgbClr val="FFFFFF"/>
                    </a:solidFill>
                  </a:tcPr>
                </a:tc>
                <a:tc>
                  <a:txBody>
                    <a:bodyPr/>
                    <a:lstStyle/>
                    <a:p>
                      <a:pPr>
                        <a:spcAft>
                          <a:spcPts val="0"/>
                        </a:spcAft>
                      </a:pPr>
                      <a:r>
                        <a:rPr lang="en-US" sz="1800" dirty="0"/>
                        <a:t>&lt;50mW </a:t>
                      </a:r>
                      <a:r>
                        <a:rPr lang="en-US" sz="1800" dirty="0" smtClean="0"/>
                        <a:t>sleeping, &lt;300mW </a:t>
                      </a:r>
                      <a:r>
                        <a:rPr lang="en-US" sz="1800" dirty="0"/>
                        <a:t>on</a:t>
                      </a:r>
                    </a:p>
                  </a:txBody>
                  <a:tcPr marL="68580" marR="68580" marT="0" marB="0">
                    <a:lnL>
                      <a:noFill/>
                    </a:lnL>
                    <a:lnR>
                      <a:noFill/>
                    </a:lnR>
                    <a:lnT>
                      <a:noFill/>
                    </a:lnT>
                    <a:lnB>
                      <a:noFill/>
                    </a:lnB>
                  </a:tcPr>
                </a:tc>
              </a:tr>
              <a:tr h="373504">
                <a:tc>
                  <a:txBody>
                    <a:bodyPr/>
                    <a:lstStyle/>
                    <a:p>
                      <a:pPr>
                        <a:spcAft>
                          <a:spcPts val="0"/>
                        </a:spcAft>
                      </a:pPr>
                      <a:r>
                        <a:rPr lang="en-US" sz="1800"/>
                        <a:t>Temperature Sensor</a:t>
                      </a:r>
                    </a:p>
                  </a:txBody>
                  <a:tcPr marL="68580" marR="68580" marT="0" marB="0">
                    <a:lnL>
                      <a:noFill/>
                    </a:lnL>
                    <a:lnR>
                      <a:noFill/>
                    </a:lnR>
                    <a:lnT>
                      <a:noFill/>
                    </a:lnT>
                    <a:lnB>
                      <a:noFill/>
                    </a:lnB>
                    <a:solidFill>
                      <a:schemeClr val="accent2"/>
                    </a:solidFill>
                  </a:tcPr>
                </a:tc>
                <a:tc>
                  <a:txBody>
                    <a:bodyPr/>
                    <a:lstStyle/>
                    <a:p>
                      <a:pPr>
                        <a:spcAft>
                          <a:spcPts val="0"/>
                        </a:spcAft>
                      </a:pPr>
                      <a:r>
                        <a:rPr lang="en-US" sz="1800" dirty="0"/>
                        <a:t>Sensing Range</a:t>
                      </a:r>
                    </a:p>
                  </a:txBody>
                  <a:tcPr marL="68580" marR="68580" marT="0" marB="0">
                    <a:lnL>
                      <a:noFill/>
                    </a:lnL>
                    <a:lnR>
                      <a:noFill/>
                    </a:lnR>
                    <a:lnT>
                      <a:noFill/>
                    </a:lnT>
                    <a:lnB>
                      <a:noFill/>
                    </a:lnB>
                    <a:solidFill>
                      <a:schemeClr val="accent2"/>
                    </a:solidFill>
                  </a:tcPr>
                </a:tc>
                <a:tc>
                  <a:txBody>
                    <a:bodyPr/>
                    <a:lstStyle/>
                    <a:p>
                      <a:pPr>
                        <a:spcAft>
                          <a:spcPts val="0"/>
                        </a:spcAft>
                        <a:tabLst>
                          <a:tab pos="800100" algn="l"/>
                        </a:tabLst>
                      </a:pPr>
                      <a:r>
                        <a:rPr lang="en-US" sz="1800" dirty="0"/>
                        <a:t>0°F to </a:t>
                      </a:r>
                      <a:r>
                        <a:rPr lang="en-US" sz="1800" dirty="0" smtClean="0"/>
                        <a:t>120°F.</a:t>
                      </a:r>
                      <a:endParaRPr lang="en-US" sz="1800" dirty="0"/>
                    </a:p>
                  </a:txBody>
                  <a:tcPr marL="68580" marR="68580" marT="0" marB="0">
                    <a:lnL>
                      <a:noFill/>
                    </a:lnL>
                    <a:lnR>
                      <a:noFill/>
                    </a:lnR>
                    <a:lnT>
                      <a:noFill/>
                    </a:lnT>
                    <a:lnB>
                      <a:noFill/>
                    </a:lnB>
                    <a:solidFill>
                      <a:schemeClr val="accent2"/>
                    </a:solidFill>
                  </a:tcPr>
                </a:tc>
              </a:tr>
              <a:tr h="373504">
                <a:tc>
                  <a:txBody>
                    <a:bodyPr/>
                    <a:lstStyle/>
                    <a:p>
                      <a:pPr>
                        <a:spcAft>
                          <a:spcPts val="0"/>
                        </a:spcAft>
                      </a:pPr>
                      <a:r>
                        <a:rPr lang="en-US" sz="1800" dirty="0" smtClean="0"/>
                        <a:t>Humidity Sensor</a:t>
                      </a:r>
                      <a:endParaRPr lang="en-US" sz="1800" dirty="0"/>
                    </a:p>
                  </a:txBody>
                  <a:tcPr marL="68580" marR="68580" marT="0" marB="0">
                    <a:lnL>
                      <a:noFill/>
                    </a:lnL>
                    <a:lnR>
                      <a:noFill/>
                    </a:lnR>
                    <a:lnT>
                      <a:noFill/>
                    </a:lnT>
                    <a:lnB>
                      <a:noFill/>
                    </a:lnB>
                    <a:solidFill>
                      <a:schemeClr val="accent2"/>
                    </a:solidFill>
                  </a:tcPr>
                </a:tc>
                <a:tc>
                  <a:txBody>
                    <a:bodyPr/>
                    <a:lstStyle/>
                    <a:p>
                      <a:pPr>
                        <a:spcAft>
                          <a:spcPts val="0"/>
                        </a:spcAft>
                      </a:pPr>
                      <a:r>
                        <a:rPr lang="en-US" sz="1800" dirty="0" smtClean="0"/>
                        <a:t>Accuracy</a:t>
                      </a:r>
                      <a:endParaRPr lang="en-US" sz="1800" dirty="0"/>
                    </a:p>
                  </a:txBody>
                  <a:tcPr marL="68580" marR="68580" marT="0" marB="0">
                    <a:lnL>
                      <a:noFill/>
                    </a:lnL>
                    <a:lnR>
                      <a:noFill/>
                    </a:lnR>
                    <a:lnT>
                      <a:noFill/>
                    </a:lnT>
                    <a:lnB>
                      <a:noFill/>
                    </a:lnB>
                    <a:solidFill>
                      <a:schemeClr val="accent2"/>
                    </a:solidFill>
                  </a:tcPr>
                </a:tc>
                <a:tc>
                  <a:txBody>
                    <a:bodyPr/>
                    <a:lstStyle/>
                    <a:p>
                      <a:pPr>
                        <a:spcAft>
                          <a:spcPts val="0"/>
                        </a:spcAft>
                        <a:tabLst>
                          <a:tab pos="800100" algn="l"/>
                        </a:tabLst>
                      </a:pPr>
                      <a:r>
                        <a:rPr lang="en-US" sz="1800" dirty="0" smtClean="0"/>
                        <a:t>&lt;</a:t>
                      </a:r>
                      <a:r>
                        <a:rPr lang="en-US" sz="1800" dirty="0" smtClean="0">
                          <a:effectLst/>
                        </a:rPr>
                        <a:t>± </a:t>
                      </a:r>
                      <a:r>
                        <a:rPr lang="en-US" sz="1800" dirty="0" smtClean="0"/>
                        <a:t>5%</a:t>
                      </a:r>
                      <a:endParaRPr lang="en-US" sz="1800" dirty="0"/>
                    </a:p>
                  </a:txBody>
                  <a:tcPr marL="68580" marR="68580" marT="0" marB="0">
                    <a:lnL>
                      <a:noFill/>
                    </a:lnL>
                    <a:lnR>
                      <a:noFill/>
                    </a:lnR>
                    <a:lnT>
                      <a:noFill/>
                    </a:lnT>
                    <a:lnB>
                      <a:noFill/>
                    </a:lnB>
                    <a:solidFill>
                      <a:schemeClr val="accent2"/>
                    </a:solidFill>
                  </a:tcPr>
                </a:tc>
              </a:tr>
              <a:tr h="373504">
                <a:tc>
                  <a:txBody>
                    <a:bodyPr/>
                    <a:lstStyle/>
                    <a:p>
                      <a:pPr>
                        <a:spcAft>
                          <a:spcPts val="0"/>
                        </a:spcAft>
                      </a:pPr>
                      <a:r>
                        <a:rPr lang="en-US" sz="1800" dirty="0" smtClean="0"/>
                        <a:t>Pressure Sensor</a:t>
                      </a:r>
                      <a:endParaRPr lang="en-US" sz="1800" dirty="0"/>
                    </a:p>
                  </a:txBody>
                  <a:tcPr marL="68580" marR="68580" marT="0" marB="0">
                    <a:lnL>
                      <a:noFill/>
                    </a:lnL>
                    <a:lnR>
                      <a:noFill/>
                    </a:lnR>
                    <a:lnT>
                      <a:noFill/>
                    </a:lnT>
                    <a:lnB>
                      <a:noFill/>
                    </a:lnB>
                    <a:solidFill>
                      <a:schemeClr val="accent2"/>
                    </a:solidFill>
                  </a:tcPr>
                </a:tc>
                <a:tc>
                  <a:txBody>
                    <a:bodyPr/>
                    <a:lstStyle/>
                    <a:p>
                      <a:pPr>
                        <a:spcAft>
                          <a:spcPts val="0"/>
                        </a:spcAft>
                      </a:pPr>
                      <a:r>
                        <a:rPr lang="en-US" sz="1800" dirty="0" smtClean="0"/>
                        <a:t>Accuracy</a:t>
                      </a:r>
                      <a:endParaRPr lang="en-US" sz="1800" dirty="0"/>
                    </a:p>
                  </a:txBody>
                  <a:tcPr marL="68580" marR="68580" marT="0" marB="0">
                    <a:lnL>
                      <a:noFill/>
                    </a:lnL>
                    <a:lnR>
                      <a:noFill/>
                    </a:lnR>
                    <a:lnT>
                      <a:noFill/>
                    </a:lnT>
                    <a:lnB>
                      <a:noFill/>
                    </a:lnB>
                    <a:solidFill>
                      <a:schemeClr val="accent2"/>
                    </a:solidFill>
                  </a:tcPr>
                </a:tc>
                <a:tc>
                  <a:txBody>
                    <a:bodyPr/>
                    <a:lstStyle/>
                    <a:p>
                      <a:pPr>
                        <a:spcAft>
                          <a:spcPts val="0"/>
                        </a:spcAft>
                        <a:tabLst>
                          <a:tab pos="800100" algn="l"/>
                        </a:tabLst>
                      </a:pPr>
                      <a:r>
                        <a:rPr lang="en-US" sz="1800" dirty="0" smtClean="0"/>
                        <a:t>&lt;</a:t>
                      </a:r>
                      <a:r>
                        <a:rPr lang="en-US" sz="1800" dirty="0" smtClean="0">
                          <a:effectLst/>
                        </a:rPr>
                        <a:t>± </a:t>
                      </a:r>
                      <a:r>
                        <a:rPr lang="en-US" sz="1800" dirty="0" smtClean="0"/>
                        <a:t>5 </a:t>
                      </a:r>
                      <a:r>
                        <a:rPr lang="en-US" sz="1800" dirty="0" err="1" smtClean="0"/>
                        <a:t>hPa</a:t>
                      </a:r>
                      <a:r>
                        <a:rPr lang="en-US" sz="1800" baseline="0" dirty="0" smtClean="0"/>
                        <a:t> (</a:t>
                      </a:r>
                      <a:r>
                        <a:rPr lang="en-US" sz="1800" baseline="0" dirty="0" err="1" smtClean="0"/>
                        <a:t>mB</a:t>
                      </a:r>
                      <a:r>
                        <a:rPr lang="en-US" sz="1800" baseline="0" dirty="0" smtClean="0"/>
                        <a:t>)</a:t>
                      </a:r>
                      <a:endParaRPr lang="en-US" sz="1800" dirty="0"/>
                    </a:p>
                  </a:txBody>
                  <a:tcPr marL="68580" marR="68580" marT="0" marB="0">
                    <a:lnL>
                      <a:noFill/>
                    </a:lnL>
                    <a:lnR>
                      <a:noFill/>
                    </a:lnR>
                    <a:lnT>
                      <a:noFill/>
                    </a:lnT>
                    <a:lnB>
                      <a:noFill/>
                    </a:lnB>
                    <a:solidFill>
                      <a:schemeClr val="accent2"/>
                    </a:solidFill>
                  </a:tcPr>
                </a:tc>
              </a:tr>
            </a:tbl>
          </a:graphicData>
        </a:graphic>
      </p:graphicFrame>
    </p:spTree>
    <p:extLst>
      <p:ext uri="{BB962C8B-B14F-4D97-AF65-F5344CB8AC3E}">
        <p14:creationId xmlns:p14="http://schemas.microsoft.com/office/powerpoint/2010/main" val="3169832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8458200" cy="4953000"/>
          </a:xfrm>
        </p:spPr>
        <p:txBody>
          <a:bodyPr>
            <a:normAutofit lnSpcReduction="10000"/>
          </a:bodyPr>
          <a:lstStyle/>
          <a:p>
            <a:pPr>
              <a:buNone/>
            </a:pPr>
            <a:endParaRPr lang="en-US" dirty="0"/>
          </a:p>
          <a:p>
            <a:pPr>
              <a:buNone/>
            </a:pPr>
            <a:r>
              <a:rPr lang="en-US" dirty="0" smtClean="0"/>
              <a:t>Linear Regulators </a:t>
            </a:r>
          </a:p>
          <a:p>
            <a:r>
              <a:rPr lang="en-US" dirty="0" smtClean="0"/>
              <a:t>Easy to use</a:t>
            </a:r>
          </a:p>
          <a:p>
            <a:r>
              <a:rPr lang="en-US" dirty="0" smtClean="0"/>
              <a:t>Heat sink usually required</a:t>
            </a:r>
          </a:p>
          <a:p>
            <a:r>
              <a:rPr lang="en-US" dirty="0" smtClean="0"/>
              <a:t>50% efficiency</a:t>
            </a:r>
          </a:p>
          <a:p>
            <a:r>
              <a:rPr lang="en-US" dirty="0" smtClean="0"/>
              <a:t>Clean voltage</a:t>
            </a:r>
          </a:p>
          <a:p>
            <a:endParaRPr lang="en-US" dirty="0" smtClean="0"/>
          </a:p>
          <a:p>
            <a:pPr>
              <a:buNone/>
            </a:pPr>
            <a:r>
              <a:rPr lang="en-US" dirty="0" smtClean="0"/>
              <a:t>Switching Regulators</a:t>
            </a:r>
          </a:p>
          <a:p>
            <a:pPr marL="342900" lvl="1" indent="-342900"/>
            <a:r>
              <a:rPr lang="en-US" dirty="0" smtClean="0"/>
              <a:t>Requires more components</a:t>
            </a:r>
          </a:p>
          <a:p>
            <a:pPr marL="342900" lvl="1" indent="-342900"/>
            <a:r>
              <a:rPr lang="en-US" dirty="0" smtClean="0"/>
              <a:t>Smaller heat sink required</a:t>
            </a:r>
          </a:p>
          <a:p>
            <a:pPr marL="342900" lvl="1" indent="-342900"/>
            <a:r>
              <a:rPr lang="en-US" dirty="0" smtClean="0"/>
              <a:t>80% efficiency</a:t>
            </a:r>
          </a:p>
          <a:p>
            <a:pPr marL="342900" lvl="1" indent="-342900"/>
            <a:r>
              <a:rPr lang="en-US" dirty="0" smtClean="0"/>
              <a:t>Some ripple voltage on the output</a:t>
            </a:r>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Regulators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3063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Switching Regulator Circuit</a:t>
            </a:r>
            <a:endParaRPr lang="en-US" b="1" dirty="0">
              <a:effectLst>
                <a:outerShdw blurRad="38100" dist="38100" dir="2700000" algn="tl">
                  <a:srgbClr val="000000">
                    <a:alpha val="43137"/>
                  </a:srgbClr>
                </a:outerShdw>
              </a:effectLst>
            </a:endParaRPr>
          </a:p>
        </p:txBody>
      </p:sp>
      <p:pic>
        <p:nvPicPr>
          <p:cNvPr id="4" name="Picture 2" descr="C:\Users\Neil\Desktop\tes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08672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20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838200"/>
            <a:ext cx="8763000" cy="5403849"/>
            <a:chOff x="0" y="762000"/>
            <a:chExt cx="9144000" cy="5638800"/>
          </a:xfrm>
        </p:grpSpPr>
        <p:grpSp>
          <p:nvGrpSpPr>
            <p:cNvPr id="5" name="Group 66"/>
            <p:cNvGrpSpPr/>
            <p:nvPr/>
          </p:nvGrpSpPr>
          <p:grpSpPr>
            <a:xfrm>
              <a:off x="76200" y="838200"/>
              <a:ext cx="8991600" cy="5508487"/>
              <a:chOff x="76200" y="838200"/>
              <a:chExt cx="8991600" cy="5508486"/>
            </a:xfrm>
          </p:grpSpPr>
          <p:grpSp>
            <p:nvGrpSpPr>
              <p:cNvPr id="9" name="Group 61"/>
              <p:cNvGrpSpPr/>
              <p:nvPr/>
            </p:nvGrpSpPr>
            <p:grpSpPr>
              <a:xfrm>
                <a:off x="76200" y="1524000"/>
                <a:ext cx="8991600" cy="4114800"/>
                <a:chOff x="1371600" y="1600200"/>
                <a:chExt cx="6705600" cy="3352800"/>
              </a:xfrm>
            </p:grpSpPr>
            <p:grpSp>
              <p:nvGrpSpPr>
                <p:cNvPr id="13" name="Group 8"/>
                <p:cNvGrpSpPr>
                  <a:grpSpLocks/>
                </p:cNvGrpSpPr>
                <p:nvPr/>
              </p:nvGrpSpPr>
              <p:grpSpPr bwMode="auto">
                <a:xfrm>
                  <a:off x="1371600" y="1905000"/>
                  <a:ext cx="2971800" cy="2895600"/>
                  <a:chOff x="0" y="0"/>
                  <a:chExt cx="53162" cy="51085"/>
                </a:xfrm>
              </p:grpSpPr>
              <p:sp>
                <p:nvSpPr>
                  <p:cNvPr id="39"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1"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0"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4"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5"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6"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7"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9"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4" name="Group 107"/>
                <p:cNvGrpSpPr>
                  <a:grpSpLocks/>
                </p:cNvGrpSpPr>
                <p:nvPr/>
              </p:nvGrpSpPr>
              <p:grpSpPr bwMode="auto">
                <a:xfrm>
                  <a:off x="4781243" y="3124200"/>
                  <a:ext cx="3295957" cy="1828800"/>
                  <a:chOff x="-341" y="0"/>
                  <a:chExt cx="58062" cy="31273"/>
                </a:xfrm>
              </p:grpSpPr>
              <p:sp>
                <p:nvSpPr>
                  <p:cNvPr id="25"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27"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30"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1"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2"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3"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4"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5"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6"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37"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38"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15" name="Group 40"/>
                <p:cNvGrpSpPr>
                  <a:grpSpLocks/>
                </p:cNvGrpSpPr>
                <p:nvPr/>
              </p:nvGrpSpPr>
              <p:grpSpPr bwMode="auto">
                <a:xfrm>
                  <a:off x="4876800" y="1600200"/>
                  <a:ext cx="3048000" cy="1186216"/>
                  <a:chOff x="0" y="0"/>
                  <a:chExt cx="53162" cy="20701"/>
                </a:xfrm>
              </p:grpSpPr>
              <p:sp>
                <p:nvSpPr>
                  <p:cNvPr id="16"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7"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8"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9"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1"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2"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3"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24"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10" name="Rectangle 9"/>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11" name="Rectangle 10"/>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6" name="Rounded Rectangle 5"/>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ed Rectangle 19"/>
          <p:cNvSpPr>
            <a:spLocks noChangeArrowheads="1"/>
          </p:cNvSpPr>
          <p:nvPr/>
        </p:nvSpPr>
        <p:spPr bwMode="auto">
          <a:xfrm>
            <a:off x="7452741" y="1568450"/>
            <a:ext cx="1031101" cy="584116"/>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0260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Used to control distribution of water</a:t>
            </a:r>
          </a:p>
          <a:p>
            <a:r>
              <a:rPr lang="en-US" dirty="0" smtClean="0"/>
              <a:t>GHT (Garden Hose Threaded) for US standards</a:t>
            </a:r>
          </a:p>
          <a:p>
            <a:r>
              <a:rPr lang="en-US" dirty="0" smtClean="0"/>
              <a:t>Operates </a:t>
            </a:r>
            <a:r>
              <a:rPr lang="en-US" dirty="0"/>
              <a:t>with minimum power</a:t>
            </a:r>
          </a:p>
          <a:p>
            <a:endParaRPr lang="en-US" dirty="0" smtClean="0"/>
          </a:p>
        </p:txBody>
      </p:sp>
      <p:sp>
        <p:nvSpPr>
          <p:cNvPr id="3" name="Title 2"/>
          <p:cNvSpPr>
            <a:spLocks noGrp="1"/>
          </p:cNvSpPr>
          <p:nvPr>
            <p:ph type="title"/>
          </p:nvPr>
        </p:nvSpPr>
        <p:spPr/>
        <p:txBody>
          <a:bodyPr/>
          <a:lstStyle/>
          <a:p>
            <a:r>
              <a:rPr lang="en-US" dirty="0" smtClean="0"/>
              <a:t>Water Solenoid</a:t>
            </a:r>
            <a:endParaRPr lang="en-US" dirty="0"/>
          </a:p>
        </p:txBody>
      </p:sp>
    </p:spTree>
    <p:extLst>
      <p:ext uri="{BB962C8B-B14F-4D97-AF65-F5344CB8AC3E}">
        <p14:creationId xmlns:p14="http://schemas.microsoft.com/office/powerpoint/2010/main" val="2732355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4309533" cy="3450696"/>
          </a:xfrm>
        </p:spPr>
        <p:txBody>
          <a:bodyPr/>
          <a:lstStyle/>
          <a:p>
            <a:r>
              <a:rPr lang="en-US" dirty="0"/>
              <a:t> </a:t>
            </a:r>
            <a:r>
              <a:rPr lang="en-US" dirty="0" smtClean="0"/>
              <a:t>AQT15SP</a:t>
            </a:r>
          </a:p>
          <a:p>
            <a:r>
              <a:rPr lang="en-US" dirty="0" smtClean="0"/>
              <a:t>12V water solenoid valve</a:t>
            </a:r>
          </a:p>
          <a:p>
            <a:r>
              <a:rPr lang="en-US" dirty="0" smtClean="0"/>
              <a:t>Operates on 7.4V to 12V</a:t>
            </a:r>
          </a:p>
          <a:p>
            <a:r>
              <a:rPr lang="en-US" dirty="0" smtClean="0"/>
              <a:t>Non-Latching solenoid allows for fail-safe condition</a:t>
            </a:r>
            <a:endParaRPr lang="en-US" dirty="0"/>
          </a:p>
        </p:txBody>
      </p:sp>
      <p:sp>
        <p:nvSpPr>
          <p:cNvPr id="3" name="Title 2"/>
          <p:cNvSpPr>
            <a:spLocks noGrp="1"/>
          </p:cNvSpPr>
          <p:nvPr>
            <p:ph type="title"/>
          </p:nvPr>
        </p:nvSpPr>
        <p:spPr/>
        <p:txBody>
          <a:bodyPr/>
          <a:lstStyle/>
          <a:p>
            <a:r>
              <a:rPr lang="en-US" dirty="0" smtClean="0"/>
              <a:t>Water Solenoid</a:t>
            </a:r>
            <a:endParaRPr lang="en-US" dirty="0"/>
          </a:p>
        </p:txBody>
      </p:sp>
      <p:pic>
        <p:nvPicPr>
          <p:cNvPr id="3074" name="Picture 2" descr="https://dlnmh9ip6v2uc.cloudfront.net/images/products/1/0/4/5/6/10456-01_i_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33649"/>
            <a:ext cx="3162299" cy="3162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5758934"/>
            <a:ext cx="2819400" cy="369332"/>
          </a:xfrm>
          <a:prstGeom prst="rect">
            <a:avLst/>
          </a:prstGeom>
          <a:noFill/>
        </p:spPr>
        <p:txBody>
          <a:bodyPr wrap="square" rtlCol="0">
            <a:spAutoFit/>
          </a:bodyPr>
          <a:lstStyle/>
          <a:p>
            <a:r>
              <a:rPr lang="en-US" dirty="0"/>
              <a:t> </a:t>
            </a:r>
            <a:r>
              <a:rPr lang="en-US" dirty="0">
                <a:hlinkClick r:id="rId3"/>
              </a:rPr>
              <a:t>CC BY-NC-SA 3.0</a:t>
            </a:r>
            <a:endParaRPr lang="en-US" dirty="0"/>
          </a:p>
        </p:txBody>
      </p:sp>
    </p:spTree>
    <p:extLst>
      <p:ext uri="{BB962C8B-B14F-4D97-AF65-F5344CB8AC3E}">
        <p14:creationId xmlns:p14="http://schemas.microsoft.com/office/powerpoint/2010/main" val="420428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Sub-System Circuits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9406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338328"/>
            <a:ext cx="8229600" cy="1252728"/>
          </a:xfrm>
        </p:spPr>
        <p:txBody>
          <a:bodyPr/>
          <a:lstStyle/>
          <a:p>
            <a:r>
              <a:rPr lang="en-US" dirty="0" smtClean="0"/>
              <a:t>Sensor Subsystem Schematic</a:t>
            </a:r>
            <a:endParaRPr lang="en-US" dirty="0"/>
          </a:p>
        </p:txBody>
      </p:sp>
      <p:pic>
        <p:nvPicPr>
          <p:cNvPr id="2053" name="Picture 5" descr="C:\Users\Neil\Desktop\Central.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51606"/>
            <a:ext cx="6400800" cy="522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005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Solenoid Subsystem Schematic</a:t>
            </a:r>
            <a:endParaRPr lang="en-US" dirty="0"/>
          </a:p>
        </p:txBody>
      </p:sp>
      <p:pic>
        <p:nvPicPr>
          <p:cNvPr id="6146" name="Picture 2" descr="C:\Users\Neil\Desktop\Soli.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7772400" cy="5133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87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Central HUB Schematic</a:t>
            </a:r>
            <a:endParaRPr lang="en-US" dirty="0"/>
          </a:p>
        </p:txBody>
      </p:sp>
      <p:pic>
        <p:nvPicPr>
          <p:cNvPr id="5122" name="Picture 2" descr="C:\Users\Neil\Desktop\Central.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27" y="2057400"/>
            <a:ext cx="7730946" cy="416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75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Central Hub Schematic - UI</a:t>
            </a:r>
            <a:endParaRPr lang="en-US" dirty="0"/>
          </a:p>
        </p:txBody>
      </p:sp>
      <p:pic>
        <p:nvPicPr>
          <p:cNvPr id="7171" name="Picture 3" descr="C:\Users\Neil\Desktop\UI.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70729" y="801071"/>
            <a:ext cx="5287730" cy="642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40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 Efficiency</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871943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Subsystem Software</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6080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2 different approaches, one for each subsystem</a:t>
            </a:r>
          </a:p>
          <a:p>
            <a:r>
              <a:rPr lang="en-US" dirty="0" smtClean="0"/>
              <a:t>Each Sub-System can communicate to and from the central HUB</a:t>
            </a:r>
          </a:p>
          <a:p>
            <a:r>
              <a:rPr lang="en-US" dirty="0" smtClean="0"/>
              <a:t>Minimal memory usage for code</a:t>
            </a:r>
          </a:p>
        </p:txBody>
      </p:sp>
      <p:sp>
        <p:nvSpPr>
          <p:cNvPr id="4" name="Title 3"/>
          <p:cNvSpPr>
            <a:spLocks noGrp="1"/>
          </p:cNvSpPr>
          <p:nvPr>
            <p:ph type="title"/>
          </p:nvPr>
        </p:nvSpPr>
        <p:spPr/>
        <p:txBody>
          <a:bodyPr/>
          <a:lstStyle/>
          <a:p>
            <a:r>
              <a:rPr lang="en-US" dirty="0" smtClean="0"/>
              <a:t>Subsystem Software Design</a:t>
            </a:r>
            <a:endParaRPr lang="en-US" dirty="0"/>
          </a:p>
        </p:txBody>
      </p:sp>
    </p:spTree>
    <p:extLst>
      <p:ext uri="{BB962C8B-B14F-4D97-AF65-F5344CB8AC3E}">
        <p14:creationId xmlns:p14="http://schemas.microsoft.com/office/powerpoint/2010/main" val="3423359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304800"/>
            <a:ext cx="8229600" cy="1252728"/>
          </a:xfrm>
        </p:spPr>
        <p:txBody>
          <a:bodyPr/>
          <a:lstStyle/>
          <a:p>
            <a:r>
              <a:rPr lang="en-US" dirty="0" smtClean="0"/>
              <a:t>Subsystem Software Design</a:t>
            </a:r>
            <a:endParaRPr lang="en-US" dirty="0"/>
          </a:p>
        </p:txBody>
      </p:sp>
      <p:sp>
        <p:nvSpPr>
          <p:cNvPr id="6" name="Content Placeholder 5"/>
          <p:cNvSpPr>
            <a:spLocks noGrp="1"/>
          </p:cNvSpPr>
          <p:nvPr>
            <p:ph idx="1"/>
          </p:nvPr>
        </p:nvSpPr>
        <p:spPr/>
        <p:txBody>
          <a:bodyPr/>
          <a:lstStyle/>
          <a:p>
            <a:pPr marL="0" indent="0">
              <a:buNone/>
            </a:pPr>
            <a:r>
              <a:rPr lang="en-US" dirty="0"/>
              <a:t> </a:t>
            </a:r>
          </a:p>
        </p:txBody>
      </p:sp>
      <p:sp>
        <p:nvSpPr>
          <p:cNvPr id="9" name="Rounded Rectangle 8"/>
          <p:cNvSpPr>
            <a:spLocks noChangeArrowheads="1"/>
          </p:cNvSpPr>
          <p:nvPr/>
        </p:nvSpPr>
        <p:spPr bwMode="auto">
          <a:xfrm>
            <a:off x="2209800" y="4504054"/>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Sensor Subsystem </a:t>
            </a:r>
            <a:endParaRPr lang="en-US" sz="1100" dirty="0">
              <a:effectLst/>
              <a:latin typeface="Calibri"/>
              <a:ea typeface="Calibri"/>
              <a:cs typeface="Times New Roman"/>
            </a:endParaRPr>
          </a:p>
        </p:txBody>
      </p:sp>
      <p:sp>
        <p:nvSpPr>
          <p:cNvPr id="10" name="Rounded Rectangle 9"/>
          <p:cNvSpPr>
            <a:spLocks noChangeArrowheads="1"/>
          </p:cNvSpPr>
          <p:nvPr/>
        </p:nvSpPr>
        <p:spPr bwMode="auto">
          <a:xfrm>
            <a:off x="4838700" y="4504054"/>
            <a:ext cx="1295400" cy="9239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Solenoid Subsystem </a:t>
            </a:r>
            <a:endParaRPr lang="en-US" sz="1050" dirty="0">
              <a:effectLst/>
              <a:latin typeface="Calibri"/>
              <a:ea typeface="Calibri"/>
              <a:cs typeface="Times New Roman"/>
            </a:endParaRPr>
          </a:p>
        </p:txBody>
      </p:sp>
      <p:sp>
        <p:nvSpPr>
          <p:cNvPr id="11" name="Rounded Rectangle 10"/>
          <p:cNvSpPr>
            <a:spLocks noChangeArrowheads="1"/>
          </p:cNvSpPr>
          <p:nvPr/>
        </p:nvSpPr>
        <p:spPr bwMode="auto">
          <a:xfrm>
            <a:off x="3581400" y="2580004"/>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Central Subsystem </a:t>
            </a:r>
            <a:endParaRPr lang="en-US" sz="1100">
              <a:effectLst/>
              <a:latin typeface="Calibri"/>
              <a:ea typeface="Calibri"/>
              <a:cs typeface="Times New Roman"/>
            </a:endParaRPr>
          </a:p>
        </p:txBody>
      </p:sp>
      <p:sp>
        <p:nvSpPr>
          <p:cNvPr id="12" name="Right Arrow 11"/>
          <p:cNvSpPr/>
          <p:nvPr/>
        </p:nvSpPr>
        <p:spPr>
          <a:xfrm rot="18079606">
            <a:off x="2914650" y="3856354"/>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rot="7258659">
            <a:off x="3200400" y="3951604"/>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Arrow 13"/>
          <p:cNvSpPr/>
          <p:nvPr/>
        </p:nvSpPr>
        <p:spPr>
          <a:xfrm rot="3816832">
            <a:off x="4429125" y="3942079"/>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p:nvSpPr>
        <p:spPr>
          <a:xfrm>
            <a:off x="2209800" y="4495800"/>
            <a:ext cx="1219200" cy="9144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0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Software</a:t>
            </a:r>
            <a:endParaRPr lang="en-US" dirty="0"/>
          </a:p>
        </p:txBody>
      </p:sp>
      <p:sp>
        <p:nvSpPr>
          <p:cNvPr id="14" name="Content Placeholder 13"/>
          <p:cNvSpPr>
            <a:spLocks noGrp="1"/>
          </p:cNvSpPr>
          <p:nvPr>
            <p:ph idx="1"/>
          </p:nvPr>
        </p:nvSpPr>
        <p:spPr/>
        <p:txBody>
          <a:bodyPr/>
          <a:lstStyle/>
          <a:p>
            <a:pPr marL="0" indent="0">
              <a:buNone/>
            </a:pPr>
            <a:r>
              <a:rPr lang="en-US" dirty="0" smtClean="0"/>
              <a:t> </a:t>
            </a:r>
            <a:endParaRPr lang="en-US" dirty="0"/>
          </a:p>
        </p:txBody>
      </p:sp>
      <p:sp>
        <p:nvSpPr>
          <p:cNvPr id="15" name="Rounded Rectangle 14"/>
          <p:cNvSpPr>
            <a:spLocks noChangeArrowheads="1"/>
          </p:cNvSpPr>
          <p:nvPr/>
        </p:nvSpPr>
        <p:spPr bwMode="auto">
          <a:xfrm>
            <a:off x="1418272" y="2893695"/>
            <a:ext cx="1285875" cy="45720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Calibri"/>
                <a:ea typeface="Calibri"/>
                <a:cs typeface="Times New Roman"/>
              </a:rPr>
              <a:t>Read Moisture </a:t>
            </a:r>
            <a:endParaRPr lang="en-US" sz="1100" dirty="0">
              <a:effectLst/>
              <a:latin typeface="Calibri"/>
              <a:ea typeface="Calibri"/>
              <a:cs typeface="Times New Roman"/>
            </a:endParaRPr>
          </a:p>
        </p:txBody>
      </p:sp>
      <p:sp>
        <p:nvSpPr>
          <p:cNvPr id="16" name="Rounded Rectangle 15"/>
          <p:cNvSpPr>
            <a:spLocks noChangeArrowheads="1"/>
          </p:cNvSpPr>
          <p:nvPr/>
        </p:nvSpPr>
        <p:spPr bwMode="auto">
          <a:xfrm>
            <a:off x="1418272" y="3511550"/>
            <a:ext cx="1285875" cy="42672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950">
                <a:effectLst/>
                <a:latin typeface="Calibri"/>
                <a:ea typeface="Calibri"/>
                <a:cs typeface="Times New Roman"/>
              </a:rPr>
              <a:t>Read Temperature</a:t>
            </a:r>
            <a:endParaRPr lang="en-US" sz="1100">
              <a:effectLst/>
              <a:latin typeface="Calibri"/>
              <a:ea typeface="Calibri"/>
              <a:cs typeface="Times New Roman"/>
            </a:endParaRPr>
          </a:p>
        </p:txBody>
      </p:sp>
      <p:sp>
        <p:nvSpPr>
          <p:cNvPr id="17" name="Rounded Rectangle 16"/>
          <p:cNvSpPr>
            <a:spLocks noChangeArrowheads="1"/>
          </p:cNvSpPr>
          <p:nvPr/>
        </p:nvSpPr>
        <p:spPr bwMode="auto">
          <a:xfrm>
            <a:off x="1418272" y="4053840"/>
            <a:ext cx="1285875" cy="44196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Read Humidity </a:t>
            </a:r>
            <a:endParaRPr lang="en-US" sz="1100">
              <a:effectLst/>
              <a:latin typeface="Calibri"/>
              <a:ea typeface="Calibri"/>
              <a:cs typeface="Times New Roman"/>
            </a:endParaRPr>
          </a:p>
        </p:txBody>
      </p:sp>
      <p:sp>
        <p:nvSpPr>
          <p:cNvPr id="18" name="Rounded Rectangle 17"/>
          <p:cNvSpPr>
            <a:spLocks noChangeArrowheads="1"/>
          </p:cNvSpPr>
          <p:nvPr/>
        </p:nvSpPr>
        <p:spPr bwMode="auto">
          <a:xfrm>
            <a:off x="4016692" y="2893695"/>
            <a:ext cx="996315" cy="65532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dirty="0">
                <a:effectLst/>
                <a:latin typeface="Calibri"/>
                <a:ea typeface="Calibri"/>
                <a:cs typeface="Times New Roman"/>
              </a:rPr>
              <a:t>Convert / Compress</a:t>
            </a:r>
            <a:endParaRPr lang="en-US" sz="1100" dirty="0">
              <a:effectLst/>
              <a:latin typeface="Calibri"/>
              <a:ea typeface="Calibri"/>
              <a:cs typeface="Times New Roman"/>
            </a:endParaRPr>
          </a:p>
        </p:txBody>
      </p:sp>
      <p:sp>
        <p:nvSpPr>
          <p:cNvPr id="19" name="Rounded Rectangle 18"/>
          <p:cNvSpPr>
            <a:spLocks noChangeArrowheads="1"/>
          </p:cNvSpPr>
          <p:nvPr/>
        </p:nvSpPr>
        <p:spPr bwMode="auto">
          <a:xfrm>
            <a:off x="5291137" y="4860925"/>
            <a:ext cx="1184275" cy="82550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Transmit Data</a:t>
            </a:r>
            <a:endParaRPr lang="en-US" sz="1100">
              <a:effectLst/>
              <a:latin typeface="Calibri"/>
              <a:ea typeface="Calibri"/>
              <a:cs typeface="Times New Roman"/>
            </a:endParaRPr>
          </a:p>
        </p:txBody>
      </p:sp>
      <p:cxnSp>
        <p:nvCxnSpPr>
          <p:cNvPr id="20" name="Straight Arrow Connector 19"/>
          <p:cNvCxnSpPr>
            <a:cxnSpLocks/>
          </p:cNvCxnSpPr>
          <p:nvPr/>
        </p:nvCxnSpPr>
        <p:spPr>
          <a:xfrm>
            <a:off x="2709227" y="2988945"/>
            <a:ext cx="1312545" cy="0"/>
          </a:xfrm>
          <a:prstGeom prst="straightConnector1">
            <a:avLst/>
          </a:prstGeom>
          <a:noFill/>
          <a:ln w="9525" cap="flat" cmpd="sng" algn="ctr">
            <a:solidFill>
              <a:srgbClr val="4F81BD">
                <a:shade val="95000"/>
                <a:satMod val="105000"/>
              </a:srgbClr>
            </a:solidFill>
            <a:prstDash val="solid"/>
            <a:tailEnd type="arrow"/>
          </a:ln>
          <a:effectLst/>
        </p:spPr>
      </p:cxnSp>
      <p:sp>
        <p:nvSpPr>
          <p:cNvPr id="21" name="Rounded Rectangle 20"/>
          <p:cNvSpPr>
            <a:spLocks noChangeArrowheads="1"/>
          </p:cNvSpPr>
          <p:nvPr/>
        </p:nvSpPr>
        <p:spPr bwMode="auto">
          <a:xfrm>
            <a:off x="5268912" y="3769360"/>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Receive Data </a:t>
            </a:r>
            <a:endParaRPr lang="en-US" sz="1100">
              <a:effectLst/>
              <a:latin typeface="Calibri"/>
              <a:ea typeface="Calibri"/>
              <a:cs typeface="Times New Roman"/>
            </a:endParaRPr>
          </a:p>
        </p:txBody>
      </p:sp>
      <p:cxnSp>
        <p:nvCxnSpPr>
          <p:cNvPr id="22" name="Elbow Connector 21"/>
          <p:cNvCxnSpPr>
            <a:cxnSpLocks/>
          </p:cNvCxnSpPr>
          <p:nvPr/>
        </p:nvCxnSpPr>
        <p:spPr>
          <a:xfrm flipV="1">
            <a:off x="2713672" y="3103245"/>
            <a:ext cx="1310640" cy="525780"/>
          </a:xfrm>
          <a:prstGeom prst="bentConnector3">
            <a:avLst>
              <a:gd name="adj1" fmla="val 14535"/>
            </a:avLst>
          </a:prstGeom>
          <a:noFill/>
          <a:ln w="9525" cap="flat" cmpd="sng" algn="ctr">
            <a:solidFill>
              <a:srgbClr val="4F81BD">
                <a:shade val="95000"/>
                <a:satMod val="105000"/>
              </a:srgbClr>
            </a:solidFill>
            <a:prstDash val="solid"/>
            <a:tailEnd type="arrow"/>
          </a:ln>
          <a:effectLst/>
        </p:spPr>
      </p:cxnSp>
      <p:cxnSp>
        <p:nvCxnSpPr>
          <p:cNvPr id="23" name="Elbow Connector 22"/>
          <p:cNvCxnSpPr>
            <a:cxnSpLocks/>
          </p:cNvCxnSpPr>
          <p:nvPr/>
        </p:nvCxnSpPr>
        <p:spPr>
          <a:xfrm flipV="1">
            <a:off x="2713672" y="3208020"/>
            <a:ext cx="1310640" cy="937260"/>
          </a:xfrm>
          <a:prstGeom prst="bentConnector3">
            <a:avLst>
              <a:gd name="adj1" fmla="val 23256"/>
            </a:avLst>
          </a:prstGeom>
          <a:noFill/>
          <a:ln w="9525" cap="flat" cmpd="sng" algn="ctr">
            <a:solidFill>
              <a:srgbClr val="4F81BD">
                <a:shade val="95000"/>
                <a:satMod val="105000"/>
              </a:srgbClr>
            </a:solidFill>
            <a:prstDash val="solid"/>
            <a:tailEnd type="arrow"/>
          </a:ln>
          <a:effectLst/>
        </p:spPr>
      </p:cxnSp>
      <p:cxnSp>
        <p:nvCxnSpPr>
          <p:cNvPr id="24" name="Straight Connector 23"/>
          <p:cNvCxnSpPr>
            <a:cxnSpLocks/>
          </p:cNvCxnSpPr>
          <p:nvPr/>
        </p:nvCxnSpPr>
        <p:spPr>
          <a:xfrm flipH="1" flipV="1">
            <a:off x="1030287" y="6308090"/>
            <a:ext cx="2762250" cy="1270"/>
          </a:xfrm>
          <a:prstGeom prst="line">
            <a:avLst/>
          </a:prstGeom>
          <a:noFill/>
          <a:ln w="9525" cap="flat" cmpd="sng" algn="ctr">
            <a:solidFill>
              <a:srgbClr val="4F81BD">
                <a:shade val="95000"/>
                <a:satMod val="105000"/>
              </a:srgbClr>
            </a:solidFill>
            <a:prstDash val="solid"/>
          </a:ln>
          <a:effectLst/>
        </p:spPr>
      </p:cxnSp>
      <p:cxnSp>
        <p:nvCxnSpPr>
          <p:cNvPr id="25" name="Straight Connector 24"/>
          <p:cNvCxnSpPr>
            <a:cxnSpLocks/>
          </p:cNvCxnSpPr>
          <p:nvPr/>
        </p:nvCxnSpPr>
        <p:spPr>
          <a:xfrm flipV="1">
            <a:off x="1040447" y="3101975"/>
            <a:ext cx="0" cy="3207385"/>
          </a:xfrm>
          <a:prstGeom prst="line">
            <a:avLst/>
          </a:prstGeom>
          <a:noFill/>
          <a:ln w="9525" cap="flat" cmpd="sng" algn="ctr">
            <a:solidFill>
              <a:srgbClr val="4F81BD">
                <a:shade val="95000"/>
                <a:satMod val="105000"/>
              </a:srgbClr>
            </a:solidFill>
            <a:prstDash val="solid"/>
          </a:ln>
          <a:effectLst/>
        </p:spPr>
      </p:cxnSp>
      <p:cxnSp>
        <p:nvCxnSpPr>
          <p:cNvPr id="26" name="Straight Arrow Connector 25"/>
          <p:cNvCxnSpPr>
            <a:cxnSpLocks/>
          </p:cNvCxnSpPr>
          <p:nvPr/>
        </p:nvCxnSpPr>
        <p:spPr>
          <a:xfrm>
            <a:off x="1044892" y="3098800"/>
            <a:ext cx="37338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7" name="Straight Arrow Connector 26"/>
          <p:cNvCxnSpPr>
            <a:cxnSpLocks/>
          </p:cNvCxnSpPr>
          <p:nvPr/>
        </p:nvCxnSpPr>
        <p:spPr>
          <a:xfrm>
            <a:off x="1044892" y="3716655"/>
            <a:ext cx="37338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28" name="Straight Arrow Connector 27"/>
          <p:cNvCxnSpPr>
            <a:cxnSpLocks/>
          </p:cNvCxnSpPr>
          <p:nvPr/>
        </p:nvCxnSpPr>
        <p:spPr>
          <a:xfrm>
            <a:off x="1044892" y="4227195"/>
            <a:ext cx="373380" cy="0"/>
          </a:xfrm>
          <a:prstGeom prst="straightConnector1">
            <a:avLst/>
          </a:prstGeom>
          <a:noFill/>
          <a:ln w="9525" cap="flat" cmpd="sng" algn="ctr">
            <a:solidFill>
              <a:srgbClr val="4F81BD">
                <a:shade val="95000"/>
                <a:satMod val="105000"/>
              </a:srgbClr>
            </a:solidFill>
            <a:prstDash val="solid"/>
            <a:tailEnd type="arrow"/>
          </a:ln>
          <a:effectLst/>
        </p:spPr>
      </p:cxnSp>
      <p:sp>
        <p:nvSpPr>
          <p:cNvPr id="29" name="Rounded Rectangle 28"/>
          <p:cNvSpPr>
            <a:spLocks noChangeArrowheads="1"/>
          </p:cNvSpPr>
          <p:nvPr/>
        </p:nvSpPr>
        <p:spPr bwMode="auto">
          <a:xfrm>
            <a:off x="1421447" y="4643755"/>
            <a:ext cx="1285875" cy="45720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Read Pressure </a:t>
            </a:r>
            <a:endParaRPr lang="en-US" sz="1100">
              <a:effectLst/>
              <a:latin typeface="Calibri"/>
              <a:ea typeface="Calibri"/>
              <a:cs typeface="Times New Roman"/>
            </a:endParaRPr>
          </a:p>
        </p:txBody>
      </p:sp>
      <p:sp>
        <p:nvSpPr>
          <p:cNvPr id="30" name="Rounded Rectangle 29"/>
          <p:cNvSpPr>
            <a:spLocks noChangeArrowheads="1"/>
          </p:cNvSpPr>
          <p:nvPr/>
        </p:nvSpPr>
        <p:spPr bwMode="auto">
          <a:xfrm>
            <a:off x="1419542" y="5224145"/>
            <a:ext cx="1285875" cy="45720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Read Rain Status </a:t>
            </a:r>
            <a:endParaRPr lang="en-US" sz="1100">
              <a:effectLst/>
              <a:latin typeface="Calibri"/>
              <a:ea typeface="Calibri"/>
              <a:cs typeface="Times New Roman"/>
            </a:endParaRPr>
          </a:p>
        </p:txBody>
      </p:sp>
      <p:cxnSp>
        <p:nvCxnSpPr>
          <p:cNvPr id="31" name="Straight Arrow Connector 30"/>
          <p:cNvCxnSpPr>
            <a:cxnSpLocks/>
          </p:cNvCxnSpPr>
          <p:nvPr/>
        </p:nvCxnSpPr>
        <p:spPr>
          <a:xfrm>
            <a:off x="1030287" y="4848225"/>
            <a:ext cx="37338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2" name="Straight Arrow Connector 31"/>
          <p:cNvCxnSpPr>
            <a:cxnSpLocks/>
          </p:cNvCxnSpPr>
          <p:nvPr/>
        </p:nvCxnSpPr>
        <p:spPr>
          <a:xfrm>
            <a:off x="1031557" y="5453380"/>
            <a:ext cx="37338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3" name="Straight Connector 32"/>
          <p:cNvCxnSpPr/>
          <p:nvPr/>
        </p:nvCxnSpPr>
        <p:spPr>
          <a:xfrm>
            <a:off x="2700337" y="4851400"/>
            <a:ext cx="48704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189287" y="3352800"/>
            <a:ext cx="0" cy="14986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189287" y="3348355"/>
            <a:ext cx="831215" cy="381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10497" y="5455920"/>
            <a:ext cx="67564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386137" y="3515995"/>
            <a:ext cx="0" cy="19399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386137" y="3515995"/>
            <a:ext cx="63627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6598602" y="5227320"/>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ight Arrow 39"/>
          <p:cNvSpPr/>
          <p:nvPr/>
        </p:nvSpPr>
        <p:spPr>
          <a:xfrm rot="10800000">
            <a:off x="6544627" y="4145280"/>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ounded Rectangle 40"/>
          <p:cNvSpPr>
            <a:spLocks noChangeArrowheads="1"/>
          </p:cNvSpPr>
          <p:nvPr/>
        </p:nvSpPr>
        <p:spPr bwMode="auto">
          <a:xfrm>
            <a:off x="5454967" y="2783840"/>
            <a:ext cx="996315" cy="71501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Memory Store</a:t>
            </a:r>
            <a:endParaRPr lang="en-US" sz="1100">
              <a:effectLst/>
              <a:latin typeface="Calibri"/>
              <a:ea typeface="Calibri"/>
              <a:cs typeface="Times New Roman"/>
            </a:endParaRPr>
          </a:p>
        </p:txBody>
      </p:sp>
      <p:sp>
        <p:nvSpPr>
          <p:cNvPr id="42" name="Rounded Rectangle 41"/>
          <p:cNvSpPr>
            <a:spLocks noChangeArrowheads="1"/>
          </p:cNvSpPr>
          <p:nvPr/>
        </p:nvSpPr>
        <p:spPr bwMode="auto">
          <a:xfrm>
            <a:off x="3792537" y="5981065"/>
            <a:ext cx="996315" cy="65532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System Timer</a:t>
            </a:r>
            <a:endParaRPr lang="en-US" sz="1100">
              <a:effectLst/>
              <a:latin typeface="Calibri"/>
              <a:ea typeface="Calibri"/>
              <a:cs typeface="Times New Roman"/>
            </a:endParaRPr>
          </a:p>
        </p:txBody>
      </p:sp>
      <p:cxnSp>
        <p:nvCxnSpPr>
          <p:cNvPr id="43" name="Straight Arrow Connector 42"/>
          <p:cNvCxnSpPr/>
          <p:nvPr/>
        </p:nvCxnSpPr>
        <p:spPr>
          <a:xfrm>
            <a:off x="5011102" y="3208020"/>
            <a:ext cx="44196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a:spLocks noChangeArrowheads="1"/>
          </p:cNvSpPr>
          <p:nvPr/>
        </p:nvSpPr>
        <p:spPr bwMode="auto">
          <a:xfrm>
            <a:off x="3923347" y="4474845"/>
            <a:ext cx="996315" cy="52387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Fetch Memory</a:t>
            </a:r>
            <a:endParaRPr lang="en-US" sz="1100">
              <a:effectLst/>
              <a:latin typeface="Calibri"/>
              <a:ea typeface="Calibri"/>
              <a:cs typeface="Times New Roman"/>
            </a:endParaRPr>
          </a:p>
        </p:txBody>
      </p:sp>
      <p:cxnSp>
        <p:nvCxnSpPr>
          <p:cNvPr id="45" name="Straight Connector 44"/>
          <p:cNvCxnSpPr/>
          <p:nvPr/>
        </p:nvCxnSpPr>
        <p:spPr>
          <a:xfrm flipH="1">
            <a:off x="4443412" y="4145280"/>
            <a:ext cx="8382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43412" y="4998720"/>
            <a:ext cx="0" cy="4032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43412" y="4140835"/>
            <a:ext cx="0" cy="33337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443412" y="5401945"/>
            <a:ext cx="8286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a:spLocks noChangeArrowheads="1"/>
          </p:cNvSpPr>
          <p:nvPr/>
        </p:nvSpPr>
        <p:spPr bwMode="auto">
          <a:xfrm>
            <a:off x="5294947" y="5972175"/>
            <a:ext cx="1285875" cy="44196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Clear Memory</a:t>
            </a:r>
            <a:endParaRPr lang="en-US" sz="1100">
              <a:effectLst/>
              <a:latin typeface="Calibri"/>
              <a:ea typeface="Calibri"/>
              <a:cs typeface="Times New Roman"/>
            </a:endParaRPr>
          </a:p>
        </p:txBody>
      </p:sp>
      <p:cxnSp>
        <p:nvCxnSpPr>
          <p:cNvPr id="50" name="Straight Arrow Connector 49"/>
          <p:cNvCxnSpPr/>
          <p:nvPr/>
        </p:nvCxnSpPr>
        <p:spPr>
          <a:xfrm>
            <a:off x="5872162" y="5690870"/>
            <a:ext cx="0" cy="2794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a:spLocks noChangeArrowheads="1"/>
          </p:cNvSpPr>
          <p:nvPr/>
        </p:nvSpPr>
        <p:spPr bwMode="auto">
          <a:xfrm>
            <a:off x="6771322" y="2983230"/>
            <a:ext cx="996315" cy="52387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Calibri"/>
                <a:ea typeface="Calibri"/>
                <a:cs typeface="Times New Roman"/>
              </a:rPr>
              <a:t>Reset Timer</a:t>
            </a:r>
            <a:endParaRPr lang="en-US" sz="1100">
              <a:effectLst/>
              <a:latin typeface="Calibri"/>
              <a:ea typeface="Calibri"/>
              <a:cs typeface="Times New Roman"/>
            </a:endParaRPr>
          </a:p>
        </p:txBody>
      </p:sp>
      <p:cxnSp>
        <p:nvCxnSpPr>
          <p:cNvPr id="52" name="Straight Arrow Connector 51"/>
          <p:cNvCxnSpPr/>
          <p:nvPr/>
        </p:nvCxnSpPr>
        <p:spPr>
          <a:xfrm>
            <a:off x="6456362" y="3208020"/>
            <a:ext cx="31115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1" i="0" u="sng"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ounded Rectangle 54"/>
          <p:cNvSpPr/>
          <p:nvPr/>
        </p:nvSpPr>
        <p:spPr>
          <a:xfrm>
            <a:off x="1231582" y="2404586"/>
            <a:ext cx="1664018" cy="34259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421447" y="2378683"/>
            <a:ext cx="1138453" cy="523220"/>
          </a:xfrm>
          <a:prstGeom prst="rect">
            <a:avLst/>
          </a:prstGeom>
          <a:noFill/>
        </p:spPr>
        <p:txBody>
          <a:bodyPr wrap="none" rtlCol="0">
            <a:spAutoFit/>
          </a:bodyPr>
          <a:lstStyle/>
          <a:p>
            <a:pPr algn="ctr"/>
            <a:r>
              <a:rPr lang="en-US" sz="1400" dirty="0" smtClean="0"/>
              <a:t>Sensor Data </a:t>
            </a:r>
          </a:p>
          <a:p>
            <a:pPr algn="ctr"/>
            <a:r>
              <a:rPr lang="en-US" sz="1400" dirty="0" smtClean="0"/>
              <a:t>Collection</a:t>
            </a:r>
            <a:endParaRPr lang="en-US" sz="1400" dirty="0"/>
          </a:p>
        </p:txBody>
      </p:sp>
      <p:sp>
        <p:nvSpPr>
          <p:cNvPr id="58" name="Rounded Rectangle 57"/>
          <p:cNvSpPr/>
          <p:nvPr/>
        </p:nvSpPr>
        <p:spPr>
          <a:xfrm rot="5400000">
            <a:off x="4945617" y="2622787"/>
            <a:ext cx="2105660" cy="43099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5400000">
            <a:off x="5326220" y="1001873"/>
            <a:ext cx="1052831" cy="42967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775146" y="4578221"/>
            <a:ext cx="1205202" cy="307777"/>
          </a:xfrm>
          <a:prstGeom prst="rect">
            <a:avLst/>
          </a:prstGeom>
          <a:noFill/>
        </p:spPr>
        <p:txBody>
          <a:bodyPr wrap="none" rtlCol="0">
            <a:spAutoFit/>
          </a:bodyPr>
          <a:lstStyle/>
          <a:p>
            <a:r>
              <a:rPr lang="en-US" sz="1400" dirty="0" smtClean="0"/>
              <a:t>Data Transfer</a:t>
            </a:r>
            <a:endParaRPr lang="en-US" sz="1400" dirty="0"/>
          </a:p>
        </p:txBody>
      </p:sp>
      <p:sp>
        <p:nvSpPr>
          <p:cNvPr id="61" name="TextBox 60"/>
          <p:cNvSpPr txBox="1"/>
          <p:nvPr/>
        </p:nvSpPr>
        <p:spPr>
          <a:xfrm>
            <a:off x="6611937" y="2677420"/>
            <a:ext cx="1175322" cy="307777"/>
          </a:xfrm>
          <a:prstGeom prst="rect">
            <a:avLst/>
          </a:prstGeom>
          <a:noFill/>
        </p:spPr>
        <p:txBody>
          <a:bodyPr wrap="none" rtlCol="0">
            <a:spAutoFit/>
          </a:bodyPr>
          <a:lstStyle/>
          <a:p>
            <a:r>
              <a:rPr lang="en-US" sz="1400" dirty="0" smtClean="0"/>
              <a:t>Data Storage</a:t>
            </a:r>
            <a:endParaRPr lang="en-US" sz="1400" dirty="0"/>
          </a:p>
        </p:txBody>
      </p:sp>
    </p:spTree>
    <p:extLst>
      <p:ext uri="{BB962C8B-B14F-4D97-AF65-F5344CB8AC3E}">
        <p14:creationId xmlns:p14="http://schemas.microsoft.com/office/powerpoint/2010/main" val="658223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92" y="304800"/>
            <a:ext cx="8229600" cy="1252728"/>
          </a:xfrm>
        </p:spPr>
        <p:txBody>
          <a:bodyPr/>
          <a:lstStyle/>
          <a:p>
            <a:r>
              <a:rPr lang="en-US" dirty="0" smtClean="0"/>
              <a:t>Subsystem Software Design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6" name="Rounded Rectangle 5"/>
          <p:cNvSpPr>
            <a:spLocks noChangeArrowheads="1"/>
          </p:cNvSpPr>
          <p:nvPr/>
        </p:nvSpPr>
        <p:spPr bwMode="auto">
          <a:xfrm>
            <a:off x="2239644" y="4511422"/>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Sensor Subsystem </a:t>
            </a:r>
            <a:endParaRPr lang="en-US" sz="1100" dirty="0">
              <a:effectLst/>
              <a:latin typeface="Calibri"/>
              <a:ea typeface="Calibri"/>
              <a:cs typeface="Times New Roman"/>
            </a:endParaRPr>
          </a:p>
        </p:txBody>
      </p:sp>
      <p:sp>
        <p:nvSpPr>
          <p:cNvPr id="7" name="Rounded Rectangle 6"/>
          <p:cNvSpPr>
            <a:spLocks noChangeArrowheads="1"/>
          </p:cNvSpPr>
          <p:nvPr/>
        </p:nvSpPr>
        <p:spPr bwMode="auto">
          <a:xfrm>
            <a:off x="4868544" y="4511422"/>
            <a:ext cx="1295400" cy="9239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Solenoid Subsystem </a:t>
            </a:r>
            <a:endParaRPr lang="en-US" sz="1050" dirty="0">
              <a:effectLst/>
              <a:latin typeface="Calibri"/>
              <a:ea typeface="Calibri"/>
              <a:cs typeface="Times New Roman"/>
            </a:endParaRPr>
          </a:p>
        </p:txBody>
      </p:sp>
      <p:sp>
        <p:nvSpPr>
          <p:cNvPr id="8" name="Rounded Rectangle 7"/>
          <p:cNvSpPr>
            <a:spLocks noChangeArrowheads="1"/>
          </p:cNvSpPr>
          <p:nvPr/>
        </p:nvSpPr>
        <p:spPr bwMode="auto">
          <a:xfrm>
            <a:off x="3611244" y="2587372"/>
            <a:ext cx="1184275" cy="874395"/>
          </a:xfrm>
          <a:prstGeom prst="roundRect">
            <a:avLst>
              <a:gd name="adj" fmla="val 16667"/>
            </a:avLst>
          </a:prstGeom>
          <a:noFill/>
          <a:ln w="31750">
            <a:solidFill>
              <a:srgbClr val="F79646">
                <a:lumMod val="100000"/>
                <a:lumOff val="0"/>
              </a:srgbClr>
            </a:solidFill>
            <a:round/>
            <a:headEnd/>
            <a:tailEnd/>
          </a:ln>
          <a:effectLs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Central Subsystem </a:t>
            </a:r>
            <a:endParaRPr lang="en-US" sz="1100" dirty="0">
              <a:effectLst/>
              <a:latin typeface="Calibri"/>
              <a:ea typeface="Calibri"/>
              <a:cs typeface="Times New Roman"/>
            </a:endParaRPr>
          </a:p>
        </p:txBody>
      </p:sp>
      <p:sp>
        <p:nvSpPr>
          <p:cNvPr id="9" name="Right Arrow 8"/>
          <p:cNvSpPr/>
          <p:nvPr/>
        </p:nvSpPr>
        <p:spPr>
          <a:xfrm rot="18079606">
            <a:off x="2944494" y="3863722"/>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7258659">
            <a:off x="3230244" y="3958972"/>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rot="3816832">
            <a:off x="4458969" y="3949447"/>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3581400" y="2590800"/>
            <a:ext cx="1219200" cy="8382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3267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Software</a:t>
            </a:r>
            <a:endParaRPr lang="en-US" dirty="0"/>
          </a:p>
        </p:txBody>
      </p:sp>
      <p:sp>
        <p:nvSpPr>
          <p:cNvPr id="16" name="Content Placeholder 15"/>
          <p:cNvSpPr>
            <a:spLocks noGrp="1"/>
          </p:cNvSpPr>
          <p:nvPr>
            <p:ph idx="1"/>
          </p:nvPr>
        </p:nvSpPr>
        <p:spPr>
          <a:xfrm>
            <a:off x="1702887" y="3961659"/>
            <a:ext cx="4157133" cy="753533"/>
          </a:xfrm>
        </p:spPr>
        <p:txBody>
          <a:bodyPr>
            <a:normAutofit/>
          </a:bodyPr>
          <a:lstStyle/>
          <a:p>
            <a:pPr marL="0" indent="0">
              <a:buNone/>
            </a:pPr>
            <a:r>
              <a:rPr lang="en-US" sz="4000" dirty="0"/>
              <a:t> </a:t>
            </a:r>
          </a:p>
        </p:txBody>
      </p:sp>
      <p:sp>
        <p:nvSpPr>
          <p:cNvPr id="17" name="Rounded Rectangle 16"/>
          <p:cNvSpPr>
            <a:spLocks noChangeArrowheads="1"/>
          </p:cNvSpPr>
          <p:nvPr/>
        </p:nvSpPr>
        <p:spPr bwMode="auto">
          <a:xfrm>
            <a:off x="3813415" y="2841942"/>
            <a:ext cx="996315" cy="65532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Extract Data</a:t>
            </a:r>
            <a:endParaRPr lang="en-US" dirty="0">
              <a:effectLst/>
              <a:latin typeface="Calibri"/>
              <a:ea typeface="Calibri"/>
              <a:cs typeface="Times New Roman"/>
            </a:endParaRPr>
          </a:p>
        </p:txBody>
      </p:sp>
      <p:sp>
        <p:nvSpPr>
          <p:cNvPr id="18" name="Rounded Rectangle 17"/>
          <p:cNvSpPr>
            <a:spLocks noChangeArrowheads="1"/>
          </p:cNvSpPr>
          <p:nvPr/>
        </p:nvSpPr>
        <p:spPr bwMode="auto">
          <a:xfrm>
            <a:off x="5153900" y="2708592"/>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Moisture Flag</a:t>
            </a:r>
            <a:endParaRPr lang="en-US">
              <a:effectLst/>
              <a:latin typeface="Calibri"/>
              <a:ea typeface="Calibri"/>
              <a:cs typeface="Times New Roman"/>
            </a:endParaRPr>
          </a:p>
        </p:txBody>
      </p:sp>
      <p:sp>
        <p:nvSpPr>
          <p:cNvPr id="19" name="Rounded Rectangle 18"/>
          <p:cNvSpPr>
            <a:spLocks noChangeArrowheads="1"/>
          </p:cNvSpPr>
          <p:nvPr/>
        </p:nvSpPr>
        <p:spPr bwMode="auto">
          <a:xfrm>
            <a:off x="2091295" y="5245417"/>
            <a:ext cx="1184275" cy="82550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Transmit Data</a:t>
            </a:r>
            <a:endParaRPr lang="en-US" dirty="0">
              <a:effectLst/>
              <a:latin typeface="Calibri"/>
              <a:ea typeface="Calibri"/>
              <a:cs typeface="Times New Roman"/>
            </a:endParaRPr>
          </a:p>
        </p:txBody>
      </p:sp>
      <p:sp>
        <p:nvSpPr>
          <p:cNvPr id="20" name="Rounded Rectangle 19"/>
          <p:cNvSpPr>
            <a:spLocks noChangeArrowheads="1"/>
          </p:cNvSpPr>
          <p:nvPr/>
        </p:nvSpPr>
        <p:spPr bwMode="auto">
          <a:xfrm>
            <a:off x="2091294" y="2820203"/>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Receive Data </a:t>
            </a:r>
            <a:endParaRPr lang="en-US" dirty="0">
              <a:effectLst/>
              <a:latin typeface="Calibri"/>
              <a:ea typeface="Calibri"/>
              <a:cs typeface="Times New Roman"/>
            </a:endParaRPr>
          </a:p>
        </p:txBody>
      </p:sp>
      <p:sp>
        <p:nvSpPr>
          <p:cNvPr id="21" name="Rounded Rectangle 20"/>
          <p:cNvSpPr>
            <a:spLocks noChangeArrowheads="1"/>
          </p:cNvSpPr>
          <p:nvPr/>
        </p:nvSpPr>
        <p:spPr bwMode="auto">
          <a:xfrm>
            <a:off x="5149455" y="3192462"/>
            <a:ext cx="996315" cy="4667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smtClean="0">
                <a:effectLst/>
                <a:latin typeface="Calibri"/>
                <a:ea typeface="Calibri"/>
                <a:cs typeface="Times New Roman"/>
              </a:rPr>
              <a:t>Temp </a:t>
            </a:r>
            <a:r>
              <a:rPr lang="en-US" sz="1400" dirty="0">
                <a:effectLst/>
                <a:latin typeface="Calibri"/>
                <a:ea typeface="Calibri"/>
                <a:cs typeface="Times New Roman"/>
              </a:rPr>
              <a:t>Flag</a:t>
            </a:r>
            <a:endParaRPr lang="en-US" dirty="0">
              <a:effectLst/>
              <a:latin typeface="Calibri"/>
              <a:ea typeface="Calibri"/>
              <a:cs typeface="Times New Roman"/>
            </a:endParaRPr>
          </a:p>
        </p:txBody>
      </p:sp>
      <p:sp>
        <p:nvSpPr>
          <p:cNvPr id="22" name="Rounded Rectangle 21"/>
          <p:cNvSpPr>
            <a:spLocks noChangeArrowheads="1"/>
          </p:cNvSpPr>
          <p:nvPr/>
        </p:nvSpPr>
        <p:spPr bwMode="auto">
          <a:xfrm>
            <a:off x="5155170" y="3737292"/>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Humidity Flag</a:t>
            </a:r>
            <a:endParaRPr lang="en-US">
              <a:effectLst/>
              <a:latin typeface="Calibri"/>
              <a:ea typeface="Calibri"/>
              <a:cs typeface="Times New Roman"/>
            </a:endParaRPr>
          </a:p>
        </p:txBody>
      </p:sp>
      <p:sp>
        <p:nvSpPr>
          <p:cNvPr id="23" name="Rounded Rectangle 22"/>
          <p:cNvSpPr>
            <a:spLocks noChangeArrowheads="1"/>
          </p:cNvSpPr>
          <p:nvPr/>
        </p:nvSpPr>
        <p:spPr bwMode="auto">
          <a:xfrm>
            <a:off x="5155170" y="4223067"/>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Pressure Flag</a:t>
            </a:r>
            <a:endParaRPr lang="en-US">
              <a:effectLst/>
              <a:latin typeface="Calibri"/>
              <a:ea typeface="Calibri"/>
              <a:cs typeface="Times New Roman"/>
            </a:endParaRPr>
          </a:p>
        </p:txBody>
      </p:sp>
      <p:sp>
        <p:nvSpPr>
          <p:cNvPr id="24" name="Rounded Rectangle 23"/>
          <p:cNvSpPr>
            <a:spLocks noChangeArrowheads="1"/>
          </p:cNvSpPr>
          <p:nvPr/>
        </p:nvSpPr>
        <p:spPr bwMode="auto">
          <a:xfrm>
            <a:off x="5160885" y="4680267"/>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Rain Flag</a:t>
            </a:r>
            <a:endParaRPr lang="en-US">
              <a:effectLst/>
              <a:latin typeface="Calibri"/>
              <a:ea typeface="Calibri"/>
              <a:cs typeface="Times New Roman"/>
            </a:endParaRPr>
          </a:p>
        </p:txBody>
      </p:sp>
      <p:sp>
        <p:nvSpPr>
          <p:cNvPr id="25" name="Right Arrow 24"/>
          <p:cNvSpPr/>
          <p:nvPr/>
        </p:nvSpPr>
        <p:spPr>
          <a:xfrm>
            <a:off x="1257540" y="3156266"/>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26" name="Right Arrow 25"/>
          <p:cNvSpPr/>
          <p:nvPr/>
        </p:nvSpPr>
        <p:spPr>
          <a:xfrm rot="10800000">
            <a:off x="1257540" y="5569267"/>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27" name="Rounded Rectangle 26"/>
          <p:cNvSpPr>
            <a:spLocks noChangeArrowheads="1"/>
          </p:cNvSpPr>
          <p:nvPr/>
        </p:nvSpPr>
        <p:spPr bwMode="auto">
          <a:xfrm>
            <a:off x="6449300" y="2708592"/>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Sum Flags</a:t>
            </a:r>
            <a:endParaRPr lang="en-US">
              <a:effectLst/>
              <a:latin typeface="Calibri"/>
              <a:ea typeface="Calibri"/>
              <a:cs typeface="Times New Roman"/>
            </a:endParaRPr>
          </a:p>
        </p:txBody>
      </p:sp>
      <p:sp>
        <p:nvSpPr>
          <p:cNvPr id="28" name="Rounded Rectangle 27"/>
          <p:cNvSpPr>
            <a:spLocks noChangeArrowheads="1"/>
          </p:cNvSpPr>
          <p:nvPr/>
        </p:nvSpPr>
        <p:spPr bwMode="auto">
          <a:xfrm>
            <a:off x="6445490" y="3478212"/>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Water Signal</a:t>
            </a:r>
            <a:endParaRPr lang="en-US">
              <a:effectLst/>
              <a:latin typeface="Calibri"/>
              <a:ea typeface="Calibri"/>
              <a:cs typeface="Times New Roman"/>
            </a:endParaRPr>
          </a:p>
        </p:txBody>
      </p:sp>
      <p:cxnSp>
        <p:nvCxnSpPr>
          <p:cNvPr id="29" name="Straight Arrow Connector 28"/>
          <p:cNvCxnSpPr/>
          <p:nvPr/>
        </p:nvCxnSpPr>
        <p:spPr>
          <a:xfrm>
            <a:off x="3314700" y="3156266"/>
            <a:ext cx="49744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08460" y="3184842"/>
            <a:ext cx="15621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68480" y="2841942"/>
            <a:ext cx="0" cy="20764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64670" y="2841942"/>
            <a:ext cx="1809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974195" y="3413442"/>
            <a:ext cx="1809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74195" y="3946842"/>
            <a:ext cx="1809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964670" y="4404042"/>
            <a:ext cx="1809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74195" y="4918392"/>
            <a:ext cx="1809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98170" y="2907982"/>
            <a:ext cx="0" cy="20097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61010" y="4918392"/>
            <a:ext cx="137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161010" y="4404042"/>
            <a:ext cx="13716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61010" y="3937317"/>
            <a:ext cx="13716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161010" y="3413442"/>
            <a:ext cx="13716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166725" y="2918142"/>
            <a:ext cx="13716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936345" y="3099117"/>
            <a:ext cx="0" cy="3810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681075" y="3845877"/>
            <a:ext cx="0" cy="18859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a:spLocks noChangeArrowheads="1"/>
          </p:cNvSpPr>
          <p:nvPr/>
        </p:nvSpPr>
        <p:spPr bwMode="auto">
          <a:xfrm>
            <a:off x="3815955" y="4005262"/>
            <a:ext cx="996315" cy="4667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Display Statistics</a:t>
            </a:r>
            <a:endParaRPr lang="en-US">
              <a:effectLst/>
              <a:latin typeface="Calibri"/>
              <a:ea typeface="Calibri"/>
              <a:cs typeface="Times New Roman"/>
            </a:endParaRPr>
          </a:p>
        </p:txBody>
      </p:sp>
      <p:cxnSp>
        <p:nvCxnSpPr>
          <p:cNvPr id="46" name="Straight Arrow Connector 45"/>
          <p:cNvCxnSpPr/>
          <p:nvPr/>
        </p:nvCxnSpPr>
        <p:spPr>
          <a:xfrm>
            <a:off x="4288395" y="3495992"/>
            <a:ext cx="0" cy="50482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a:spLocks noChangeArrowheads="1"/>
          </p:cNvSpPr>
          <p:nvPr/>
        </p:nvSpPr>
        <p:spPr bwMode="auto">
          <a:xfrm>
            <a:off x="3812145" y="5943600"/>
            <a:ext cx="996315" cy="655320"/>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System Timer</a:t>
            </a:r>
            <a:endParaRPr lang="en-US" dirty="0">
              <a:effectLst/>
              <a:latin typeface="Calibri"/>
              <a:ea typeface="Calibri"/>
              <a:cs typeface="Times New Roman"/>
            </a:endParaRPr>
          </a:p>
        </p:txBody>
      </p:sp>
      <p:cxnSp>
        <p:nvCxnSpPr>
          <p:cNvPr id="48" name="Straight Connector 47"/>
          <p:cNvCxnSpPr/>
          <p:nvPr/>
        </p:nvCxnSpPr>
        <p:spPr>
          <a:xfrm>
            <a:off x="4270798" y="5710237"/>
            <a:ext cx="0" cy="2333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300075" y="2918142"/>
            <a:ext cx="1397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a:spLocks noChangeArrowheads="1"/>
          </p:cNvSpPr>
          <p:nvPr/>
        </p:nvSpPr>
        <p:spPr bwMode="auto">
          <a:xfrm>
            <a:off x="6928090" y="4446587"/>
            <a:ext cx="996315" cy="52387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Override</a:t>
            </a:r>
            <a:endParaRPr lang="en-US">
              <a:effectLst/>
              <a:latin typeface="Calibri"/>
              <a:ea typeface="Calibri"/>
              <a:cs typeface="Times New Roman"/>
            </a:endParaRPr>
          </a:p>
        </p:txBody>
      </p:sp>
      <p:cxnSp>
        <p:nvCxnSpPr>
          <p:cNvPr id="51" name="Straight Arrow Connector 50"/>
          <p:cNvCxnSpPr/>
          <p:nvPr/>
        </p:nvCxnSpPr>
        <p:spPr>
          <a:xfrm flipV="1">
            <a:off x="7210030" y="3866832"/>
            <a:ext cx="0" cy="59182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280015" y="5734367"/>
            <a:ext cx="339788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a:spLocks noChangeArrowheads="1"/>
          </p:cNvSpPr>
          <p:nvPr/>
        </p:nvSpPr>
        <p:spPr bwMode="auto">
          <a:xfrm>
            <a:off x="2283700" y="3867467"/>
            <a:ext cx="996315" cy="4667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Store in Memory</a:t>
            </a:r>
            <a:endParaRPr lang="en-US" dirty="0">
              <a:effectLst/>
              <a:latin typeface="Calibri"/>
              <a:ea typeface="Calibri"/>
              <a:cs typeface="Times New Roman"/>
            </a:endParaRPr>
          </a:p>
        </p:txBody>
      </p:sp>
      <p:cxnSp>
        <p:nvCxnSpPr>
          <p:cNvPr id="54" name="Straight Arrow Connector 53"/>
          <p:cNvCxnSpPr/>
          <p:nvPr/>
        </p:nvCxnSpPr>
        <p:spPr>
          <a:xfrm>
            <a:off x="2797415" y="3667442"/>
            <a:ext cx="0" cy="20193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a:spLocks noChangeArrowheads="1"/>
          </p:cNvSpPr>
          <p:nvPr/>
        </p:nvSpPr>
        <p:spPr bwMode="auto">
          <a:xfrm>
            <a:off x="3815955" y="4854891"/>
            <a:ext cx="996315" cy="39052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Button Input</a:t>
            </a:r>
            <a:endParaRPr lang="en-US">
              <a:effectLst/>
              <a:latin typeface="Calibri"/>
              <a:ea typeface="Calibri"/>
              <a:cs typeface="Times New Roman"/>
            </a:endParaRPr>
          </a:p>
        </p:txBody>
      </p:sp>
      <p:sp>
        <p:nvSpPr>
          <p:cNvPr id="59" name="Rectangle 43"/>
          <p:cNvSpPr>
            <a:spLocks noChangeArrowheads="1"/>
          </p:cNvSpPr>
          <p:nvPr/>
        </p:nvSpPr>
        <p:spPr bwMode="auto">
          <a:xfrm>
            <a:off x="0" y="-202285"/>
            <a:ext cx="50206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48"/>
          <p:cNvSpPr>
            <a:spLocks noChangeArrowheads="1"/>
          </p:cNvSpPr>
          <p:nvPr/>
        </p:nvSpPr>
        <p:spPr bwMode="auto">
          <a:xfrm>
            <a:off x="0" y="-158350"/>
            <a:ext cx="18473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
            </a:r>
            <a:br>
              <a:rPr kumimoji="0" lang="en-US" sz="1000" b="0" i="0" u="none" strike="noStrike" cap="none" normalizeH="0" baseline="0" smtClean="0">
                <a:ln>
                  <a:noFill/>
                </a:ln>
                <a:solidFill>
                  <a:schemeClr val="tx1"/>
                </a:solidFill>
                <a:effectLst/>
                <a:latin typeface="Arial" pitchFamily="34" charset="0"/>
                <a:cs typeface="Arial" pitchFamily="34" charset="0"/>
              </a:rPr>
            </a:br>
            <a:endParaRPr kumimoji="0" lang="en-US" sz="3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0"/>
          <p:cNvSpPr>
            <a:spLocks noChangeArrowheads="1"/>
          </p:cNvSpPr>
          <p:nvPr/>
        </p:nvSpPr>
        <p:spPr bwMode="auto">
          <a:xfrm>
            <a:off x="0" y="-112184"/>
            <a:ext cx="29046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1"/>
          <p:cNvSpPr>
            <a:spLocks noChangeArrowheads="1"/>
          </p:cNvSpPr>
          <p:nvPr/>
        </p:nvSpPr>
        <p:spPr bwMode="auto">
          <a:xfrm>
            <a:off x="0" y="393414"/>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cxnSp>
        <p:nvCxnSpPr>
          <p:cNvPr id="74" name="Straight Arrow Connector 73"/>
          <p:cNvCxnSpPr>
            <a:stCxn id="55" idx="0"/>
            <a:endCxn id="45" idx="2"/>
          </p:cNvCxnSpPr>
          <p:nvPr/>
        </p:nvCxnSpPr>
        <p:spPr>
          <a:xfrm flipV="1">
            <a:off x="4314113" y="4471987"/>
            <a:ext cx="0" cy="382904"/>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1219200" y="2590800"/>
            <a:ext cx="2209800" cy="40081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0" name="TextBox 79"/>
          <p:cNvSpPr txBox="1"/>
          <p:nvPr/>
        </p:nvSpPr>
        <p:spPr>
          <a:xfrm>
            <a:off x="1627877" y="6109387"/>
            <a:ext cx="1205202" cy="307777"/>
          </a:xfrm>
          <a:prstGeom prst="rect">
            <a:avLst/>
          </a:prstGeom>
          <a:noFill/>
        </p:spPr>
        <p:txBody>
          <a:bodyPr wrap="none" rtlCol="0">
            <a:spAutoFit/>
          </a:bodyPr>
          <a:lstStyle/>
          <a:p>
            <a:r>
              <a:rPr lang="en-US" sz="1400" dirty="0" smtClean="0"/>
              <a:t>Data Transfer</a:t>
            </a:r>
            <a:endParaRPr lang="en-US" sz="1400" dirty="0"/>
          </a:p>
        </p:txBody>
      </p:sp>
      <p:sp>
        <p:nvSpPr>
          <p:cNvPr id="81" name="Rounded Rectangle 80"/>
          <p:cNvSpPr/>
          <p:nvPr/>
        </p:nvSpPr>
        <p:spPr>
          <a:xfrm>
            <a:off x="4966621" y="2590800"/>
            <a:ext cx="1343922" cy="30673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2" name="TextBox 81"/>
          <p:cNvSpPr txBox="1"/>
          <p:nvPr/>
        </p:nvSpPr>
        <p:spPr>
          <a:xfrm>
            <a:off x="4929154" y="5261490"/>
            <a:ext cx="1448345" cy="307777"/>
          </a:xfrm>
          <a:prstGeom prst="rect">
            <a:avLst/>
          </a:prstGeom>
          <a:noFill/>
        </p:spPr>
        <p:txBody>
          <a:bodyPr wrap="none" rtlCol="0">
            <a:spAutoFit/>
          </a:bodyPr>
          <a:lstStyle/>
          <a:p>
            <a:r>
              <a:rPr lang="en-US" sz="1400" dirty="0" smtClean="0"/>
              <a:t>Water Algorithm</a:t>
            </a:r>
            <a:endParaRPr lang="en-US" sz="1400" dirty="0"/>
          </a:p>
        </p:txBody>
      </p:sp>
      <p:sp>
        <p:nvSpPr>
          <p:cNvPr id="83" name="Rounded Rectangle 82"/>
          <p:cNvSpPr/>
          <p:nvPr/>
        </p:nvSpPr>
        <p:spPr>
          <a:xfrm>
            <a:off x="6754286" y="4237970"/>
            <a:ext cx="1343922" cy="12631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4" name="TextBox 83"/>
          <p:cNvSpPr txBox="1"/>
          <p:nvPr/>
        </p:nvSpPr>
        <p:spPr>
          <a:xfrm>
            <a:off x="6828166" y="5051645"/>
            <a:ext cx="1196161" cy="307777"/>
          </a:xfrm>
          <a:prstGeom prst="rect">
            <a:avLst/>
          </a:prstGeom>
          <a:noFill/>
        </p:spPr>
        <p:txBody>
          <a:bodyPr wrap="none" rtlCol="0">
            <a:spAutoFit/>
          </a:bodyPr>
          <a:lstStyle/>
          <a:p>
            <a:r>
              <a:rPr lang="en-US" sz="1400" dirty="0" smtClean="0"/>
              <a:t>Manual Input</a:t>
            </a:r>
            <a:endParaRPr lang="en-US" sz="1400" dirty="0"/>
          </a:p>
        </p:txBody>
      </p:sp>
    </p:spTree>
    <p:extLst>
      <p:ext uri="{BB962C8B-B14F-4D97-AF65-F5344CB8AC3E}">
        <p14:creationId xmlns:p14="http://schemas.microsoft.com/office/powerpoint/2010/main" val="28742832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 Software Design</a:t>
            </a:r>
            <a:endParaRPr lang="en-US"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
        <p:nvSpPr>
          <p:cNvPr id="6" name="Rounded Rectangle 5"/>
          <p:cNvSpPr>
            <a:spLocks noChangeArrowheads="1"/>
          </p:cNvSpPr>
          <p:nvPr/>
        </p:nvSpPr>
        <p:spPr bwMode="auto">
          <a:xfrm>
            <a:off x="2209800" y="4504054"/>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Sensor Subsystem </a:t>
            </a:r>
            <a:endParaRPr lang="en-US" sz="1100" dirty="0">
              <a:effectLst/>
              <a:latin typeface="Calibri"/>
              <a:ea typeface="Calibri"/>
              <a:cs typeface="Times New Roman"/>
            </a:endParaRPr>
          </a:p>
        </p:txBody>
      </p:sp>
      <p:sp>
        <p:nvSpPr>
          <p:cNvPr id="7" name="Rounded Rectangle 6"/>
          <p:cNvSpPr>
            <a:spLocks noChangeArrowheads="1"/>
          </p:cNvSpPr>
          <p:nvPr/>
        </p:nvSpPr>
        <p:spPr bwMode="auto">
          <a:xfrm>
            <a:off x="4838700" y="4504054"/>
            <a:ext cx="1295400" cy="923925"/>
          </a:xfrm>
          <a:prstGeom prst="roundRect">
            <a:avLst>
              <a:gd name="adj" fmla="val 16667"/>
            </a:avLst>
          </a:prstGeom>
          <a:noFill/>
          <a:ln w="31750">
            <a:solidFill>
              <a:srgbClr val="F79646">
                <a:lumMod val="100000"/>
                <a:lumOff val="0"/>
              </a:srgbClr>
            </a:solidFill>
            <a:round/>
            <a:headEnd/>
            <a:tailEnd/>
          </a:ln>
          <a:effectLs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Solenoid Subsystem </a:t>
            </a:r>
            <a:endParaRPr lang="en-US" sz="1050" dirty="0">
              <a:effectLst/>
              <a:latin typeface="Calibri"/>
              <a:ea typeface="Calibri"/>
              <a:cs typeface="Times New Roman"/>
            </a:endParaRPr>
          </a:p>
        </p:txBody>
      </p:sp>
      <p:sp>
        <p:nvSpPr>
          <p:cNvPr id="8" name="Rounded Rectangle 7"/>
          <p:cNvSpPr>
            <a:spLocks noChangeArrowheads="1"/>
          </p:cNvSpPr>
          <p:nvPr/>
        </p:nvSpPr>
        <p:spPr bwMode="auto">
          <a:xfrm>
            <a:off x="3581400" y="2580004"/>
            <a:ext cx="1184275" cy="874395"/>
          </a:xfrm>
          <a:prstGeom prst="roundRect">
            <a:avLst>
              <a:gd name="adj" fmla="val 16667"/>
            </a:avLst>
          </a:prstGeom>
          <a:noFill/>
          <a:ln w="31750">
            <a:solidFill>
              <a:srgbClr val="F79646">
                <a:lumMod val="100000"/>
                <a:lumOff val="0"/>
              </a:srgbClr>
            </a:solidFill>
            <a:round/>
            <a:headEnd/>
            <a:tailEnd/>
          </a:ln>
          <a:effectLs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Central Subsystem </a:t>
            </a:r>
            <a:endParaRPr lang="en-US" sz="1100" dirty="0">
              <a:effectLst/>
              <a:latin typeface="Calibri"/>
              <a:ea typeface="Calibri"/>
              <a:cs typeface="Times New Roman"/>
            </a:endParaRPr>
          </a:p>
        </p:txBody>
      </p:sp>
      <p:sp>
        <p:nvSpPr>
          <p:cNvPr id="9" name="Right Arrow 8"/>
          <p:cNvSpPr/>
          <p:nvPr/>
        </p:nvSpPr>
        <p:spPr>
          <a:xfrm rot="18079606">
            <a:off x="2914650" y="3856354"/>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7258659">
            <a:off x="3200400" y="3951604"/>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rot="3816832">
            <a:off x="4429125" y="3942079"/>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4876800" y="4495800"/>
            <a:ext cx="1295400" cy="91440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008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Solenoid Software</a:t>
            </a:r>
            <a:endParaRPr lang="en-US" dirty="0"/>
          </a:p>
        </p:txBody>
      </p:sp>
      <p:sp>
        <p:nvSpPr>
          <p:cNvPr id="11" name="Content Placeholder 10"/>
          <p:cNvSpPr>
            <a:spLocks noGrp="1"/>
          </p:cNvSpPr>
          <p:nvPr>
            <p:ph idx="1"/>
          </p:nvPr>
        </p:nvSpPr>
        <p:spPr/>
        <p:txBody>
          <a:bodyPr/>
          <a:lstStyle/>
          <a:p>
            <a:pPr marL="0" indent="0">
              <a:buNone/>
            </a:pPr>
            <a:r>
              <a:rPr lang="en-US" sz="4000" dirty="0" smtClean="0"/>
              <a:t> </a:t>
            </a:r>
            <a:endParaRPr lang="en-US" sz="4000" dirty="0"/>
          </a:p>
        </p:txBody>
      </p:sp>
      <p:sp>
        <p:nvSpPr>
          <p:cNvPr id="12" name="Rounded Rectangle 11"/>
          <p:cNvSpPr>
            <a:spLocks noChangeArrowheads="1"/>
          </p:cNvSpPr>
          <p:nvPr/>
        </p:nvSpPr>
        <p:spPr bwMode="auto">
          <a:xfrm>
            <a:off x="2256210" y="3166005"/>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dirty="0">
                <a:effectLst/>
                <a:latin typeface="Calibri"/>
                <a:ea typeface="Calibri"/>
                <a:cs typeface="Times New Roman"/>
              </a:rPr>
              <a:t>Receive Signal </a:t>
            </a:r>
            <a:endParaRPr lang="en-US" dirty="0">
              <a:effectLst/>
              <a:latin typeface="Calibri"/>
              <a:ea typeface="Calibri"/>
              <a:cs typeface="Times New Roman"/>
            </a:endParaRPr>
          </a:p>
        </p:txBody>
      </p:sp>
      <p:sp>
        <p:nvSpPr>
          <p:cNvPr id="13" name="Rounded Rectangle 12"/>
          <p:cNvSpPr>
            <a:spLocks noChangeArrowheads="1"/>
          </p:cNvSpPr>
          <p:nvPr/>
        </p:nvSpPr>
        <p:spPr bwMode="auto">
          <a:xfrm>
            <a:off x="3951660" y="3166005"/>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Open Valve</a:t>
            </a:r>
            <a:endParaRPr lang="en-US">
              <a:effectLst/>
              <a:latin typeface="Calibri"/>
              <a:ea typeface="Calibri"/>
              <a:cs typeface="Times New Roman"/>
            </a:endParaRPr>
          </a:p>
        </p:txBody>
      </p:sp>
      <p:cxnSp>
        <p:nvCxnSpPr>
          <p:cNvPr id="14" name="Straight Arrow Connector 13"/>
          <p:cNvCxnSpPr/>
          <p:nvPr/>
        </p:nvCxnSpPr>
        <p:spPr>
          <a:xfrm>
            <a:off x="3440485" y="3601615"/>
            <a:ext cx="51435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39110" y="3601615"/>
            <a:ext cx="739775"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a:spLocks noChangeArrowheads="1"/>
          </p:cNvSpPr>
          <p:nvPr/>
        </p:nvSpPr>
        <p:spPr bwMode="auto">
          <a:xfrm>
            <a:off x="5872535" y="3166005"/>
            <a:ext cx="136646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Countdown Timer</a:t>
            </a:r>
            <a:endParaRPr lang="en-US">
              <a:effectLst/>
              <a:latin typeface="Calibri"/>
              <a:ea typeface="Calibri"/>
              <a:cs typeface="Times New Roman"/>
            </a:endParaRPr>
          </a:p>
        </p:txBody>
      </p:sp>
      <p:sp>
        <p:nvSpPr>
          <p:cNvPr id="17" name="Rounded Rectangle 16"/>
          <p:cNvSpPr>
            <a:spLocks noChangeArrowheads="1"/>
          </p:cNvSpPr>
          <p:nvPr/>
        </p:nvSpPr>
        <p:spPr bwMode="auto">
          <a:xfrm>
            <a:off x="5878885" y="4537605"/>
            <a:ext cx="1184275" cy="874395"/>
          </a:xfrm>
          <a:prstGeom prst="roundRect">
            <a:avLst>
              <a:gd name="adj" fmla="val 16667"/>
            </a:avLst>
          </a:prstGeom>
          <a:solidFill>
            <a:sysClr val="window" lastClr="FFFFFF">
              <a:lumMod val="100000"/>
              <a:lumOff val="0"/>
            </a:sysClr>
          </a:solidFill>
          <a:ln w="31750">
            <a:solidFill>
              <a:srgbClr val="F79646">
                <a:lumMod val="100000"/>
                <a:lumOff val="0"/>
              </a:srgb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marL="0" marR="0" algn="ctr">
              <a:spcBef>
                <a:spcPts val="0"/>
              </a:spcBef>
              <a:spcAft>
                <a:spcPts val="0"/>
              </a:spcAft>
            </a:pPr>
            <a:r>
              <a:rPr lang="en-US" sz="1400">
                <a:effectLst/>
                <a:latin typeface="Calibri"/>
                <a:ea typeface="Calibri"/>
                <a:cs typeface="Times New Roman"/>
              </a:rPr>
              <a:t>Close Valve</a:t>
            </a:r>
            <a:endParaRPr lang="en-US">
              <a:effectLst/>
              <a:latin typeface="Calibri"/>
              <a:ea typeface="Calibri"/>
              <a:cs typeface="Times New Roman"/>
            </a:endParaRPr>
          </a:p>
        </p:txBody>
      </p:sp>
      <p:cxnSp>
        <p:nvCxnSpPr>
          <p:cNvPr id="18" name="Straight Arrow Connector 17"/>
          <p:cNvCxnSpPr/>
          <p:nvPr/>
        </p:nvCxnSpPr>
        <p:spPr>
          <a:xfrm>
            <a:off x="6478960" y="4039765"/>
            <a:ext cx="0" cy="49720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1385625" y="3519065"/>
            <a:ext cx="779145" cy="174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20" name="Rectangle 9"/>
          <p:cNvSpPr>
            <a:spLocks noChangeArrowheads="1"/>
          </p:cNvSpPr>
          <p:nvPr/>
        </p:nvSpPr>
        <p:spPr bwMode="auto">
          <a:xfrm>
            <a:off x="0" y="-6378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22" name="Rounded Rectangle 21"/>
          <p:cNvSpPr/>
          <p:nvPr/>
        </p:nvSpPr>
        <p:spPr>
          <a:xfrm>
            <a:off x="1295400" y="2743200"/>
            <a:ext cx="2286000" cy="20040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 name="Rounded Rectangle 22"/>
          <p:cNvSpPr/>
          <p:nvPr/>
        </p:nvSpPr>
        <p:spPr>
          <a:xfrm>
            <a:off x="3810000" y="2762015"/>
            <a:ext cx="3505200" cy="274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TextBox 23"/>
          <p:cNvSpPr txBox="1"/>
          <p:nvPr/>
        </p:nvSpPr>
        <p:spPr>
          <a:xfrm>
            <a:off x="1643145" y="4288367"/>
            <a:ext cx="1205202" cy="307777"/>
          </a:xfrm>
          <a:prstGeom prst="rect">
            <a:avLst/>
          </a:prstGeom>
          <a:noFill/>
        </p:spPr>
        <p:txBody>
          <a:bodyPr wrap="none" rtlCol="0">
            <a:spAutoFit/>
          </a:bodyPr>
          <a:lstStyle/>
          <a:p>
            <a:r>
              <a:rPr lang="en-US" sz="1400" dirty="0" smtClean="0"/>
              <a:t>Data Transfer</a:t>
            </a:r>
            <a:endParaRPr lang="en-US" sz="1400" dirty="0"/>
          </a:p>
        </p:txBody>
      </p:sp>
      <p:sp>
        <p:nvSpPr>
          <p:cNvPr id="25" name="TextBox 24"/>
          <p:cNvSpPr txBox="1"/>
          <p:nvPr/>
        </p:nvSpPr>
        <p:spPr>
          <a:xfrm>
            <a:off x="3954835" y="4685111"/>
            <a:ext cx="1651414" cy="307777"/>
          </a:xfrm>
          <a:prstGeom prst="rect">
            <a:avLst/>
          </a:prstGeom>
          <a:noFill/>
        </p:spPr>
        <p:txBody>
          <a:bodyPr wrap="none" rtlCol="0">
            <a:spAutoFit/>
          </a:bodyPr>
          <a:lstStyle/>
          <a:p>
            <a:r>
              <a:rPr lang="en-US" sz="1400" dirty="0" smtClean="0"/>
              <a:t>Solenoid Controller</a:t>
            </a:r>
            <a:endParaRPr lang="en-US" sz="1400" dirty="0"/>
          </a:p>
        </p:txBody>
      </p:sp>
    </p:spTree>
    <p:extLst>
      <p:ext uri="{BB962C8B-B14F-4D97-AF65-F5344CB8AC3E}">
        <p14:creationId xmlns:p14="http://schemas.microsoft.com/office/powerpoint/2010/main" val="13529145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Sensor subsystem collects data at set intervals</a:t>
            </a:r>
          </a:p>
          <a:p>
            <a:r>
              <a:rPr lang="en-US" dirty="0" smtClean="0"/>
              <a:t>Central subsystem requests data, computes water signal, transmits water signal to solenoid</a:t>
            </a:r>
          </a:p>
          <a:p>
            <a:r>
              <a:rPr lang="en-US" dirty="0" smtClean="0"/>
              <a:t>Solenoid subsystem controls the operation of the valve and water distribution</a:t>
            </a:r>
            <a:endParaRPr lang="en-US" dirty="0"/>
          </a:p>
        </p:txBody>
      </p:sp>
      <p:sp>
        <p:nvSpPr>
          <p:cNvPr id="2" name="Title 1"/>
          <p:cNvSpPr>
            <a:spLocks noGrp="1"/>
          </p:cNvSpPr>
          <p:nvPr>
            <p:ph type="title"/>
          </p:nvPr>
        </p:nvSpPr>
        <p:spPr/>
        <p:txBody>
          <a:bodyPr/>
          <a:lstStyle/>
          <a:p>
            <a:r>
              <a:rPr lang="en-US" dirty="0" smtClean="0"/>
              <a:t>Software Design Overview</a:t>
            </a:r>
            <a:endParaRPr lang="en-US" dirty="0"/>
          </a:p>
        </p:txBody>
      </p:sp>
    </p:spTree>
    <p:extLst>
      <p:ext uri="{BB962C8B-B14F-4D97-AF65-F5344CB8AC3E}">
        <p14:creationId xmlns:p14="http://schemas.microsoft.com/office/powerpoint/2010/main" val="21437648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grpSp>
        <p:nvGrpSpPr>
          <p:cNvPr id="4" name="Group 3"/>
          <p:cNvGrpSpPr/>
          <p:nvPr/>
        </p:nvGrpSpPr>
        <p:grpSpPr>
          <a:xfrm>
            <a:off x="152400" y="838200"/>
            <a:ext cx="8763000" cy="5403849"/>
            <a:chOff x="0" y="762000"/>
            <a:chExt cx="9144000" cy="5638800"/>
          </a:xfrm>
        </p:grpSpPr>
        <p:grpSp>
          <p:nvGrpSpPr>
            <p:cNvPr id="5" name="Group 66"/>
            <p:cNvGrpSpPr/>
            <p:nvPr/>
          </p:nvGrpSpPr>
          <p:grpSpPr>
            <a:xfrm>
              <a:off x="76200" y="838200"/>
              <a:ext cx="8991600" cy="5508487"/>
              <a:chOff x="76200" y="838200"/>
              <a:chExt cx="8991600" cy="5508486"/>
            </a:xfrm>
          </p:grpSpPr>
          <p:grpSp>
            <p:nvGrpSpPr>
              <p:cNvPr id="9" name="Group 61"/>
              <p:cNvGrpSpPr/>
              <p:nvPr/>
            </p:nvGrpSpPr>
            <p:grpSpPr>
              <a:xfrm>
                <a:off x="76200" y="1524000"/>
                <a:ext cx="8991600" cy="4114800"/>
                <a:chOff x="1371600" y="1600200"/>
                <a:chExt cx="6705600" cy="3352800"/>
              </a:xfrm>
            </p:grpSpPr>
            <p:grpSp>
              <p:nvGrpSpPr>
                <p:cNvPr id="13" name="Group 8"/>
                <p:cNvGrpSpPr>
                  <a:grpSpLocks/>
                </p:cNvGrpSpPr>
                <p:nvPr/>
              </p:nvGrpSpPr>
              <p:grpSpPr bwMode="auto">
                <a:xfrm>
                  <a:off x="1371600" y="1905000"/>
                  <a:ext cx="2971800" cy="2895600"/>
                  <a:chOff x="0" y="0"/>
                  <a:chExt cx="53162" cy="51085"/>
                </a:xfrm>
              </p:grpSpPr>
              <p:sp>
                <p:nvSpPr>
                  <p:cNvPr id="39" name="Rounded Rectangle 9"/>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Barometric Pressure 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ounded Rectangle 10"/>
                  <p:cNvSpPr>
                    <a:spLocks noChangeArrowheads="1"/>
                  </p:cNvSpPr>
                  <p:nvPr/>
                </p:nvSpPr>
                <p:spPr bwMode="auto">
                  <a:xfrm>
                    <a:off x="36957" y="30384"/>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Ground Moisture</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1" name="Rounded Rectangle 11"/>
                  <p:cNvSpPr>
                    <a:spLocks noChangeArrowheads="1"/>
                  </p:cNvSpPr>
                  <p:nvPr/>
                </p:nvSpPr>
                <p:spPr bwMode="auto">
                  <a:xfrm>
                    <a:off x="1047" y="30377"/>
                    <a:ext cx="14097" cy="8700"/>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ounded Rectangle 12"/>
                  <p:cNvSpPr>
                    <a:spLocks noChangeArrowheads="1"/>
                  </p:cNvSpPr>
                  <p:nvPr/>
                </p:nvSpPr>
                <p:spPr bwMode="auto">
                  <a:xfrm>
                    <a:off x="19050"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Micro-Controller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ounded Rectangle 13"/>
                  <p:cNvSpPr>
                    <a:spLocks noChangeArrowheads="1"/>
                  </p:cNvSpPr>
                  <p:nvPr/>
                </p:nvSpPr>
                <p:spPr bwMode="auto">
                  <a:xfrm>
                    <a:off x="0" y="44291"/>
                    <a:ext cx="53162" cy="67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4" name="Straight Arrow Connector 14"/>
                  <p:cNvSpPr>
                    <a:spLocks noChangeShapeType="1"/>
                  </p:cNvSpPr>
                  <p:nvPr/>
                </p:nvSpPr>
                <p:spPr bwMode="auto">
                  <a:xfrm flipV="1">
                    <a:off x="8183" y="39052"/>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5" name="Straight Arrow Connector 15"/>
                  <p:cNvSpPr>
                    <a:spLocks noChangeShapeType="1"/>
                  </p:cNvSpPr>
                  <p:nvPr/>
                </p:nvSpPr>
                <p:spPr bwMode="auto">
                  <a:xfrm flipV="1">
                    <a:off x="26098" y="24193"/>
                    <a:ext cx="0" cy="2011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Rounded Rectangle 17"/>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Ambient Temp.</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ounded Rectangle 18"/>
                  <p:cNvSpPr>
                    <a:spLocks noChangeArrowheads="1"/>
                  </p:cNvSpPr>
                  <p:nvPr/>
                </p:nvSpPr>
                <p:spPr bwMode="auto">
                  <a:xfrm>
                    <a:off x="104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Rain Detection</a:t>
                    </a:r>
                    <a:b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ounded Rectangle 19"/>
                  <p:cNvSpPr>
                    <a:spLocks noChangeArrowheads="1"/>
                  </p:cNvSpPr>
                  <p:nvPr/>
                </p:nvSpPr>
                <p:spPr bwMode="auto">
                  <a:xfrm>
                    <a:off x="1047" y="15430"/>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Sensor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50" name="Straight Arrow Connector 20"/>
                  <p:cNvSpPr>
                    <a:spLocks noChangeShapeType="1"/>
                  </p:cNvSpPr>
                  <p:nvPr/>
                </p:nvSpPr>
                <p:spPr bwMode="auto">
                  <a:xfrm flipH="1">
                    <a:off x="15144" y="21812"/>
                    <a:ext cx="386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1" name="Straight Arrow Connector 21"/>
                  <p:cNvSpPr>
                    <a:spLocks noChangeShapeType="1"/>
                  </p:cNvSpPr>
                  <p:nvPr/>
                </p:nvSpPr>
                <p:spPr bwMode="auto">
                  <a:xfrm flipV="1">
                    <a:off x="29241" y="8763"/>
                    <a:ext cx="0" cy="6711"/>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3" name="Straight Connector 23"/>
                  <p:cNvSpPr>
                    <a:spLocks noChangeShapeType="1"/>
                  </p:cNvSpPr>
                  <p:nvPr/>
                </p:nvSpPr>
                <p:spPr bwMode="auto">
                  <a:xfrm>
                    <a:off x="29241" y="24193"/>
                    <a:ext cx="0" cy="11621"/>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4" name="Straight Arrow Connector 24"/>
                  <p:cNvSpPr>
                    <a:spLocks noChangeShapeType="1"/>
                  </p:cNvSpPr>
                  <p:nvPr/>
                </p:nvSpPr>
                <p:spPr bwMode="auto">
                  <a:xfrm>
                    <a:off x="29241" y="35814"/>
                    <a:ext cx="7677"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5" name="Straight Connector 25"/>
                  <p:cNvSpPr>
                    <a:spLocks noChangeShapeType="1"/>
                  </p:cNvSpPr>
                  <p:nvPr/>
                </p:nvSpPr>
                <p:spPr bwMode="auto">
                  <a:xfrm flipV="1">
                    <a:off x="21621" y="12858"/>
                    <a:ext cx="0" cy="2616"/>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6" name="Straight Connector 26"/>
                  <p:cNvSpPr>
                    <a:spLocks noChangeShapeType="1"/>
                  </p:cNvSpPr>
                  <p:nvPr/>
                </p:nvSpPr>
                <p:spPr bwMode="auto">
                  <a:xfrm flipH="1">
                    <a:off x="4381" y="12858"/>
                    <a:ext cx="17240" cy="0"/>
                  </a:xfrm>
                  <a:prstGeom prst="line">
                    <a:avLst/>
                  </a:prstGeom>
                  <a:noFill/>
                  <a:ln w="25400">
                    <a:solidFill>
                      <a:srgbClr val="000000"/>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7" name="Straight Arrow Connector 27"/>
                  <p:cNvSpPr>
                    <a:spLocks noChangeShapeType="1"/>
                  </p:cNvSpPr>
                  <p:nvPr/>
                </p:nvSpPr>
                <p:spPr bwMode="auto">
                  <a:xfrm flipV="1">
                    <a:off x="4381" y="8763"/>
                    <a:ext cx="0" cy="4095"/>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8" name="Straight Arrow Connector 28"/>
                  <p:cNvSpPr>
                    <a:spLocks noChangeShapeType="1"/>
                  </p:cNvSpPr>
                  <p:nvPr/>
                </p:nvSpPr>
                <p:spPr bwMode="auto">
                  <a:xfrm>
                    <a:off x="33147" y="2190"/>
                    <a:ext cx="3771"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59" name="Straight Connector 29"/>
                  <p:cNvSpPr>
                    <a:spLocks noChangeShapeType="1"/>
                  </p:cNvSpPr>
                  <p:nvPr/>
                </p:nvSpPr>
                <p:spPr bwMode="auto">
                  <a:xfrm>
                    <a:off x="12287" y="8763"/>
                    <a:ext cx="0" cy="2286"/>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0" name="Straight Connector 30"/>
                  <p:cNvSpPr>
                    <a:spLocks noChangeShapeType="1"/>
                  </p:cNvSpPr>
                  <p:nvPr/>
                </p:nvSpPr>
                <p:spPr bwMode="auto">
                  <a:xfrm>
                    <a:off x="12287" y="11049"/>
                    <a:ext cx="11335"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1" name="Straight Arrow Connector 31"/>
                  <p:cNvSpPr>
                    <a:spLocks noChangeShapeType="1"/>
                  </p:cNvSpPr>
                  <p:nvPr/>
                </p:nvSpPr>
                <p:spPr bwMode="auto">
                  <a:xfrm>
                    <a:off x="23622" y="11049"/>
                    <a:ext cx="0" cy="4381"/>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2" name="Straight Arrow Connector 32"/>
                  <p:cNvSpPr>
                    <a:spLocks noChangeShapeType="1"/>
                  </p:cNvSpPr>
                  <p:nvPr/>
                </p:nvSpPr>
                <p:spPr bwMode="auto">
                  <a:xfrm>
                    <a:off x="26098" y="8763"/>
                    <a:ext cx="0" cy="6756"/>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4" name="Straight Arrow Connector 34"/>
                  <p:cNvSpPr>
                    <a:spLocks noChangeShapeType="1"/>
                  </p:cNvSpPr>
                  <p:nvPr/>
                </p:nvSpPr>
                <p:spPr bwMode="auto">
                  <a:xfrm>
                    <a:off x="15182" y="18859"/>
                    <a:ext cx="386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5" name="Straight Arrow Connector 35"/>
                  <p:cNvSpPr>
                    <a:spLocks noChangeShapeType="1"/>
                  </p:cNvSpPr>
                  <p:nvPr/>
                </p:nvSpPr>
                <p:spPr bwMode="auto">
                  <a:xfrm flipH="1">
                    <a:off x="15144" y="34725"/>
                    <a:ext cx="8001" cy="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6" name="Straight Arrow Connector 36"/>
                  <p:cNvSpPr>
                    <a:spLocks noChangeShapeType="1"/>
                  </p:cNvSpPr>
                  <p:nvPr/>
                </p:nvSpPr>
                <p:spPr bwMode="auto">
                  <a:xfrm flipV="1">
                    <a:off x="23145" y="24191"/>
                    <a:ext cx="0" cy="1053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7" name="Straight Connector 37"/>
                  <p:cNvSpPr>
                    <a:spLocks noChangeShapeType="1"/>
                  </p:cNvSpPr>
                  <p:nvPr/>
                </p:nvSpPr>
                <p:spPr bwMode="auto">
                  <a:xfrm flipH="1">
                    <a:off x="30956" y="33337"/>
                    <a:ext cx="6001"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8" name="Straight Arrow Connector 38"/>
                  <p:cNvSpPr>
                    <a:spLocks noChangeShapeType="1"/>
                  </p:cNvSpPr>
                  <p:nvPr/>
                </p:nvSpPr>
                <p:spPr bwMode="auto">
                  <a:xfrm flipV="1">
                    <a:off x="30956" y="24193"/>
                    <a:ext cx="0" cy="914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69" name="Straight Arrow Connector 39"/>
                  <p:cNvSpPr>
                    <a:spLocks noChangeShapeType="1"/>
                  </p:cNvSpPr>
                  <p:nvPr/>
                </p:nvSpPr>
                <p:spPr bwMode="auto">
                  <a:xfrm flipH="1">
                    <a:off x="33242" y="4857"/>
                    <a:ext cx="3772"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4" name="Group 107"/>
                <p:cNvGrpSpPr>
                  <a:grpSpLocks/>
                </p:cNvGrpSpPr>
                <p:nvPr/>
              </p:nvGrpSpPr>
              <p:grpSpPr bwMode="auto">
                <a:xfrm>
                  <a:off x="4781243" y="3124200"/>
                  <a:ext cx="3295957" cy="1828800"/>
                  <a:chOff x="-341" y="0"/>
                  <a:chExt cx="58062" cy="31273"/>
                </a:xfrm>
              </p:grpSpPr>
              <p:sp>
                <p:nvSpPr>
                  <p:cNvPr id="25" name="Rounded Rectangle 90"/>
                  <p:cNvSpPr>
                    <a:spLocks noChangeArrowheads="1"/>
                  </p:cNvSpPr>
                  <p:nvPr/>
                </p:nvSpPr>
                <p:spPr bwMode="auto">
                  <a:xfrm>
                    <a:off x="0" y="24479"/>
                    <a:ext cx="53162" cy="6794"/>
                  </a:xfrm>
                  <a:prstGeom prst="roundRect">
                    <a:avLst>
                      <a:gd name="adj" fmla="val 16667"/>
                    </a:avLst>
                  </a:prstGeom>
                  <a:no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ounded Rectangle 92"/>
                  <p:cNvSpPr>
                    <a:spLocks noChangeArrowheads="1"/>
                  </p:cNvSpPr>
                  <p:nvPr/>
                </p:nvSpPr>
                <p:spPr bwMode="auto">
                  <a:xfrm>
                    <a:off x="19716" y="11715"/>
                    <a:ext cx="14135"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27" name="Rounded Rectangle 94"/>
                  <p:cNvSpPr>
                    <a:spLocks noChangeArrowheads="1"/>
                  </p:cNvSpPr>
                  <p:nvPr/>
                </p:nvSpPr>
                <p:spPr bwMode="auto">
                  <a:xfrm>
                    <a:off x="38671" y="11715"/>
                    <a:ext cx="14135" cy="871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LCD Display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ounded Rectangle 95"/>
                  <p:cNvSpPr>
                    <a:spLocks noChangeArrowheads="1"/>
                  </p:cNvSpPr>
                  <p:nvPr/>
                </p:nvSpPr>
                <p:spPr bwMode="auto">
                  <a:xfrm>
                    <a:off x="19716"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User Interface</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9" name="Rounded Rectangle 96"/>
                  <p:cNvSpPr>
                    <a:spLocks noChangeArrowheads="1"/>
                  </p:cNvSpPr>
                  <p:nvPr/>
                </p:nvSpPr>
                <p:spPr bwMode="auto">
                  <a:xfrm>
                    <a:off x="-341" y="11620"/>
                    <a:ext cx="15601" cy="8719"/>
                  </a:xfrm>
                  <a:prstGeom prst="roundRect">
                    <a:avLst>
                      <a:gd name="adj" fmla="val 16667"/>
                    </a:avLst>
                  </a:prstGeom>
                  <a:solidFill>
                    <a:schemeClr val="bg1"/>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Transmitter</a:t>
                    </a:r>
                    <a:br>
                      <a:rPr lang="en-US" sz="1200" dirty="0" smtClean="0">
                        <a:latin typeface="Times New Roman" pitchFamily="18" charset="0"/>
                        <a:ea typeface="Calibri" pitchFamily="34" charset="0"/>
                        <a:cs typeface="Times New Roman" pitchFamily="18" charset="0"/>
                      </a:rPr>
                    </a:br>
                    <a:r>
                      <a:rPr lang="en-US" sz="1200" dirty="0" smtClean="0">
                        <a:latin typeface="Times New Roman" pitchFamily="18" charset="0"/>
                        <a:ea typeface="Calibri" pitchFamily="34" charset="0"/>
                        <a:cs typeface="Times New Roman" pitchFamily="18" charset="0"/>
                      </a:rPr>
                      <a:t>Receiver</a:t>
                    </a:r>
                    <a:endParaRPr lang="en-US" sz="1200" dirty="0" smtClean="0">
                      <a:latin typeface="Arial" pitchFamily="34" charset="0"/>
                      <a:cs typeface="Arial" pitchFamily="34" charset="0"/>
                    </a:endParaRPr>
                  </a:p>
                </p:txBody>
              </p:sp>
              <p:sp>
                <p:nvSpPr>
                  <p:cNvPr id="30" name="Straight Connector 97"/>
                  <p:cNvSpPr>
                    <a:spLocks noChangeShapeType="1"/>
                  </p:cNvSpPr>
                  <p:nvPr/>
                </p:nvSpPr>
                <p:spPr bwMode="auto">
                  <a:xfrm>
                    <a:off x="53149" y="28003"/>
                    <a:ext cx="4559" cy="0"/>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1" name="Straight Connector 98"/>
                  <p:cNvSpPr>
                    <a:spLocks noChangeShapeType="1"/>
                  </p:cNvSpPr>
                  <p:nvPr/>
                </p:nvSpPr>
                <p:spPr bwMode="auto">
                  <a:xfrm flipV="1">
                    <a:off x="57721" y="3810"/>
                    <a:ext cx="0" cy="24193"/>
                  </a:xfrm>
                  <a:prstGeom prst="line">
                    <a:avLst/>
                  </a:prstGeom>
                  <a:noFill/>
                  <a:ln w="25400">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2" name="Straight Arrow Connector 99"/>
                  <p:cNvSpPr>
                    <a:spLocks noChangeShapeType="1"/>
                  </p:cNvSpPr>
                  <p:nvPr/>
                </p:nvSpPr>
                <p:spPr bwMode="auto">
                  <a:xfrm flipH="1">
                    <a:off x="33813" y="3905"/>
                    <a:ext cx="23908" cy="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3" name="Straight Arrow Connector 100"/>
                  <p:cNvSpPr>
                    <a:spLocks noChangeShapeType="1"/>
                  </p:cNvSpPr>
                  <p:nvPr/>
                </p:nvSpPr>
                <p:spPr bwMode="auto">
                  <a:xfrm flipV="1">
                    <a:off x="26765" y="20288"/>
                    <a:ext cx="0" cy="4140"/>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4" name="Straight Arrow Connector 101"/>
                  <p:cNvSpPr>
                    <a:spLocks noChangeShapeType="1"/>
                  </p:cNvSpPr>
                  <p:nvPr/>
                </p:nvSpPr>
                <p:spPr bwMode="auto">
                  <a:xfrm flipV="1">
                    <a:off x="7715" y="20478"/>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5" name="Straight Arrow Connector 102"/>
                  <p:cNvSpPr>
                    <a:spLocks noChangeShapeType="1"/>
                  </p:cNvSpPr>
                  <p:nvPr/>
                </p:nvSpPr>
                <p:spPr bwMode="auto">
                  <a:xfrm flipV="1">
                    <a:off x="46196" y="20383"/>
                    <a:ext cx="0" cy="4096"/>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36" name="Straight Arrow Connector 104"/>
                  <p:cNvSpPr>
                    <a:spLocks noChangeShapeType="1"/>
                  </p:cNvSpPr>
                  <p:nvPr/>
                </p:nvSpPr>
                <p:spPr bwMode="auto">
                  <a:xfrm>
                    <a:off x="15676" y="16409"/>
                    <a:ext cx="4004" cy="0"/>
                  </a:xfrm>
                  <a:prstGeom prst="straightConnector1">
                    <a:avLst/>
                  </a:prstGeom>
                  <a:noFill/>
                  <a:ln w="9525">
                    <a:solidFill>
                      <a:srgbClr val="4579B8"/>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37" name="Straight Arrow Connector 105"/>
                  <p:cNvSpPr>
                    <a:spLocks noChangeShapeType="1"/>
                  </p:cNvSpPr>
                  <p:nvPr/>
                </p:nvSpPr>
                <p:spPr bwMode="auto">
                  <a:xfrm>
                    <a:off x="33813" y="16002"/>
                    <a:ext cx="4820"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38" name="Straight Arrow Connector 106"/>
                  <p:cNvSpPr>
                    <a:spLocks noChangeShapeType="1"/>
                  </p:cNvSpPr>
                  <p:nvPr/>
                </p:nvSpPr>
                <p:spPr bwMode="auto">
                  <a:xfrm>
                    <a:off x="26765" y="8763"/>
                    <a:ext cx="0" cy="2901"/>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nvGrpSpPr>
                <p:cNvPr id="15" name="Group 40"/>
                <p:cNvGrpSpPr>
                  <a:grpSpLocks/>
                </p:cNvGrpSpPr>
                <p:nvPr/>
              </p:nvGrpSpPr>
              <p:grpSpPr bwMode="auto">
                <a:xfrm>
                  <a:off x="4876800" y="1600200"/>
                  <a:ext cx="3048000" cy="1186216"/>
                  <a:chOff x="0" y="0"/>
                  <a:chExt cx="53162" cy="20701"/>
                </a:xfrm>
              </p:grpSpPr>
              <p:sp>
                <p:nvSpPr>
                  <p:cNvPr id="16" name="Rounded Rectangle 41"/>
                  <p:cNvSpPr>
                    <a:spLocks noChangeArrowheads="1"/>
                  </p:cNvSpPr>
                  <p:nvPr/>
                </p:nvSpPr>
                <p:spPr bwMode="auto">
                  <a:xfrm>
                    <a:off x="36957"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Solenoid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7" name="Rounded Rectangle 42"/>
                  <p:cNvSpPr>
                    <a:spLocks noChangeArrowheads="1"/>
                  </p:cNvSpPr>
                  <p:nvPr/>
                </p:nvSpPr>
                <p:spPr bwMode="auto">
                  <a:xfrm>
                    <a:off x="190" y="0"/>
                    <a:ext cx="14288" cy="869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Transmitter</a:t>
                    </a:r>
                    <a:b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Receiver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8" name="Rounded Rectangle 43"/>
                  <p:cNvSpPr>
                    <a:spLocks noChangeArrowheads="1"/>
                  </p:cNvSpPr>
                  <p:nvPr/>
                </p:nvSpPr>
                <p:spPr bwMode="auto">
                  <a:xfrm>
                    <a:off x="19050" y="0"/>
                    <a:ext cx="14135" cy="871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en-US" sz="1200" dirty="0" smtClean="0">
                        <a:latin typeface="Times New Roman" pitchFamily="18" charset="0"/>
                        <a:ea typeface="Calibri" pitchFamily="34" charset="0"/>
                        <a:cs typeface="Times New Roman" pitchFamily="18" charset="0"/>
                      </a:rPr>
                      <a:t>Micro-Controller</a:t>
                    </a:r>
                    <a:endParaRPr lang="en-US" sz="1200" dirty="0" smtClean="0">
                      <a:latin typeface="Arial" pitchFamily="34" charset="0"/>
                      <a:cs typeface="Arial" pitchFamily="34" charset="0"/>
                    </a:endParaRPr>
                  </a:p>
                </p:txBody>
              </p:sp>
              <p:sp>
                <p:nvSpPr>
                  <p:cNvPr id="19" name="Rounded Rectangle 44"/>
                  <p:cNvSpPr>
                    <a:spLocks noChangeArrowheads="1"/>
                  </p:cNvSpPr>
                  <p:nvPr/>
                </p:nvSpPr>
                <p:spPr bwMode="auto">
                  <a:xfrm>
                    <a:off x="0" y="13906"/>
                    <a:ext cx="53162" cy="6795"/>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Power Source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Straight Arrow Connector 45"/>
                  <p:cNvSpPr>
                    <a:spLocks noChangeShapeType="1"/>
                  </p:cNvSpPr>
                  <p:nvPr/>
                </p:nvSpPr>
                <p:spPr bwMode="auto">
                  <a:xfrm flipV="1">
                    <a:off x="7239"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1" name="Straight Arrow Connector 46"/>
                  <p:cNvSpPr>
                    <a:spLocks noChangeShapeType="1"/>
                  </p:cNvSpPr>
                  <p:nvPr/>
                </p:nvSpPr>
                <p:spPr bwMode="auto">
                  <a:xfrm flipV="1">
                    <a:off x="26098"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2" name="Straight Arrow Connector 47"/>
                  <p:cNvSpPr>
                    <a:spLocks noChangeShapeType="1"/>
                  </p:cNvSpPr>
                  <p:nvPr/>
                </p:nvSpPr>
                <p:spPr bwMode="auto">
                  <a:xfrm flipV="1">
                    <a:off x="43815" y="8667"/>
                    <a:ext cx="0" cy="5207"/>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23" name="Straight Arrow Connector 48"/>
                  <p:cNvSpPr>
                    <a:spLocks noChangeShapeType="1"/>
                  </p:cNvSpPr>
                  <p:nvPr/>
                </p:nvSpPr>
                <p:spPr bwMode="auto">
                  <a:xfrm>
                    <a:off x="14478" y="3905"/>
                    <a:ext cx="4616"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sp>
                <p:nvSpPr>
                  <p:cNvPr id="24" name="Straight Arrow Connector 49"/>
                  <p:cNvSpPr>
                    <a:spLocks noChangeShapeType="1"/>
                  </p:cNvSpPr>
                  <p:nvPr/>
                </p:nvSpPr>
                <p:spPr bwMode="auto">
                  <a:xfrm>
                    <a:off x="33147" y="3905"/>
                    <a:ext cx="3771" cy="0"/>
                  </a:xfrm>
                  <a:prstGeom prst="straightConnector1">
                    <a:avLst/>
                  </a:prstGeom>
                  <a:noFill/>
                  <a:ln w="9525">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en-US" sz="1200"/>
                  </a:p>
                </p:txBody>
              </p:sp>
            </p:grpSp>
          </p:grpSp>
          <p:sp>
            <p:nvSpPr>
              <p:cNvPr id="10" name="Rectangle 9"/>
              <p:cNvSpPr/>
              <p:nvPr/>
            </p:nvSpPr>
            <p:spPr>
              <a:xfrm>
                <a:off x="685800" y="1143000"/>
                <a:ext cx="263565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06010"/>
                    </a:solidFill>
                    <a:effectLst>
                      <a:outerShdw blurRad="76200" dist="50800" dir="5400000" algn="tl" rotWithShape="0">
                        <a:srgbClr val="000000">
                          <a:alpha val="65000"/>
                        </a:srgbClr>
                      </a:outerShdw>
                    </a:effectLst>
                  </a:rPr>
                  <a:t>Sensors S.S.</a:t>
                </a:r>
              </a:p>
            </p:txBody>
          </p:sp>
          <p:sp>
            <p:nvSpPr>
              <p:cNvPr id="11" name="Rectangle 10"/>
              <p:cNvSpPr/>
              <p:nvPr/>
            </p:nvSpPr>
            <p:spPr>
              <a:xfrm>
                <a:off x="4953000" y="5638800"/>
                <a:ext cx="37160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Central</a:t>
                </a:r>
                <a:r>
                  <a:rPr lang="en-US" sz="4000" b="1" cap="none" spc="50" dirty="0" smtClean="0">
                    <a:ln w="11430"/>
                    <a:gradFill>
                      <a:gsLst>
                        <a:gs pos="25000">
                          <a:srgbClr val="00B0F0"/>
                        </a:gs>
                        <a:gs pos="100000">
                          <a:schemeClr val="tx1"/>
                        </a:gs>
                      </a:gsLst>
                      <a:lin ang="5400000"/>
                    </a:gradFill>
                    <a:effectLst>
                      <a:outerShdw blurRad="76200" dist="50800" dir="5400000" algn="tl" rotWithShape="0">
                        <a:srgbClr val="000000">
                          <a:alpha val="65000"/>
                        </a:srgbClr>
                      </a:outerShdw>
                    </a:effectLst>
                  </a:rPr>
                  <a:t> HUB S.S.</a:t>
                </a:r>
                <a:endParaRPr lang="en-US" sz="4000" b="1" cap="none" spc="50" dirty="0">
                  <a:ln w="11430"/>
                  <a:gradFill>
                    <a:gsLst>
                      <a:gs pos="25000">
                        <a:srgbClr val="00B0F0"/>
                      </a:gs>
                      <a:gs pos="100000">
                        <a:schemeClr val="tx1"/>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334000" y="838200"/>
                <a:ext cx="2821606" cy="646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rgbClr val="7030A0"/>
                        </a:gs>
                        <a:gs pos="100000">
                          <a:schemeClr val="tx1"/>
                        </a:gs>
                      </a:gsLst>
                      <a:lin ang="5400000"/>
                    </a:gradFill>
                    <a:effectLst>
                      <a:outerShdw blurRad="76200" dist="50800" dir="5400000" algn="tl" rotWithShape="0">
                        <a:srgbClr val="000000">
                          <a:alpha val="65000"/>
                        </a:srgbClr>
                      </a:outerShdw>
                    </a:effectLst>
                  </a:rPr>
                  <a:t>Solenoid S.S.</a:t>
                </a:r>
              </a:p>
            </p:txBody>
          </p:sp>
        </p:grpSp>
        <p:sp>
          <p:nvSpPr>
            <p:cNvPr id="6" name="Rounded Rectangle 5"/>
            <p:cNvSpPr/>
            <p:nvPr/>
          </p:nvSpPr>
          <p:spPr>
            <a:xfrm>
              <a:off x="0" y="1143000"/>
              <a:ext cx="4343400" cy="48006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11758" y="762000"/>
              <a:ext cx="4452730" cy="2438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3306417"/>
              <a:ext cx="4572000" cy="30943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19"/>
          <p:cNvSpPr>
            <a:spLocks noChangeArrowheads="1"/>
          </p:cNvSpPr>
          <p:nvPr/>
        </p:nvSpPr>
        <p:spPr bwMode="auto">
          <a:xfrm>
            <a:off x="6055264" y="3357788"/>
            <a:ext cx="1031101" cy="602707"/>
          </a:xfrm>
          <a:prstGeom prst="roundRect">
            <a:avLst>
              <a:gd name="adj" fmla="val 16667"/>
            </a:avLst>
          </a:prstGeom>
          <a:solidFill>
            <a:srgbClr val="FFFF00">
              <a:alpha val="33000"/>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19192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Primary goal of Eco-Sense</a:t>
            </a:r>
          </a:p>
          <a:p>
            <a:r>
              <a:rPr lang="en-US" dirty="0" smtClean="0"/>
              <a:t>Reduce the waste of water by not watering under certain climate conditions</a:t>
            </a:r>
          </a:p>
          <a:p>
            <a:pPr lvl="1"/>
            <a:r>
              <a:rPr lang="en-US" dirty="0" smtClean="0"/>
              <a:t>Soil Moisture</a:t>
            </a:r>
          </a:p>
          <a:p>
            <a:pPr lvl="1"/>
            <a:r>
              <a:rPr lang="en-US" dirty="0" smtClean="0"/>
              <a:t>Temperature</a:t>
            </a:r>
          </a:p>
          <a:p>
            <a:pPr lvl="1"/>
            <a:r>
              <a:rPr lang="en-US" dirty="0" smtClean="0"/>
              <a:t>Humidity </a:t>
            </a:r>
          </a:p>
          <a:p>
            <a:r>
              <a:rPr lang="en-US" dirty="0" smtClean="0"/>
              <a:t>Allows watering only when rain is not predicted</a:t>
            </a:r>
          </a:p>
          <a:p>
            <a:endParaRPr lang="en-US" dirty="0" smtClean="0"/>
          </a:p>
        </p:txBody>
      </p:sp>
      <p:sp>
        <p:nvSpPr>
          <p:cNvPr id="4" name="Title 3"/>
          <p:cNvSpPr>
            <a:spLocks noGrp="1"/>
          </p:cNvSpPr>
          <p:nvPr>
            <p:ph type="title"/>
          </p:nvPr>
        </p:nvSpPr>
        <p:spPr/>
        <p:txBody>
          <a:bodyPr/>
          <a:lstStyle/>
          <a:p>
            <a:r>
              <a:rPr lang="en-US" dirty="0" smtClean="0"/>
              <a:t>Water Efficiency</a:t>
            </a:r>
            <a:endParaRPr lang="en-US" dirty="0"/>
          </a:p>
        </p:txBody>
      </p:sp>
    </p:spTree>
    <p:extLst>
      <p:ext uri="{BB962C8B-B14F-4D97-AF65-F5344CB8AC3E}">
        <p14:creationId xmlns:p14="http://schemas.microsoft.com/office/powerpoint/2010/main" val="3974703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The user interface (UI) allows the user to access the system in an efficient manner</a:t>
            </a:r>
          </a:p>
          <a:p>
            <a:r>
              <a:rPr lang="en-US" dirty="0" smtClean="0"/>
              <a:t>Provides overriding actions for user</a:t>
            </a:r>
          </a:p>
          <a:p>
            <a:r>
              <a:rPr lang="en-US" dirty="0" smtClean="0"/>
              <a:t>Provides data feedback to the user</a:t>
            </a:r>
          </a:p>
          <a:p>
            <a:r>
              <a:rPr lang="en-US" dirty="0" smtClean="0"/>
              <a:t>Displays system status</a:t>
            </a:r>
          </a:p>
          <a:p>
            <a:r>
              <a:rPr lang="en-US" dirty="0" smtClean="0"/>
              <a:t>Provides users with the ability to enter in allowed watering times</a:t>
            </a:r>
          </a:p>
          <a:p>
            <a:pPr marL="0" indent="0">
              <a:buNone/>
            </a:pPr>
            <a:endParaRPr lang="en-US" dirty="0"/>
          </a:p>
        </p:txBody>
      </p:sp>
      <p:sp>
        <p:nvSpPr>
          <p:cNvPr id="4" name="Title 3"/>
          <p:cNvSpPr>
            <a:spLocks noGrp="1"/>
          </p:cNvSpPr>
          <p:nvPr>
            <p:ph type="title"/>
          </p:nvPr>
        </p:nvSpPr>
        <p:spPr/>
        <p:txBody>
          <a:bodyPr/>
          <a:lstStyle/>
          <a:p>
            <a:r>
              <a:rPr lang="en-US" dirty="0" smtClean="0"/>
              <a:t>User Interface</a:t>
            </a:r>
            <a:endParaRPr lang="en-US" dirty="0"/>
          </a:p>
        </p:txBody>
      </p:sp>
    </p:spTree>
    <p:extLst>
      <p:ext uri="{BB962C8B-B14F-4D97-AF65-F5344CB8AC3E}">
        <p14:creationId xmlns:p14="http://schemas.microsoft.com/office/powerpoint/2010/main" val="756968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UI includes the following:</a:t>
            </a:r>
          </a:p>
          <a:p>
            <a:r>
              <a:rPr lang="en-US" dirty="0" smtClean="0"/>
              <a:t>LCD module</a:t>
            </a:r>
          </a:p>
          <a:p>
            <a:r>
              <a:rPr lang="en-US" dirty="0" smtClean="0"/>
              <a:t>Pushbuttons</a:t>
            </a:r>
          </a:p>
          <a:p>
            <a:r>
              <a:rPr lang="en-US" dirty="0" smtClean="0"/>
              <a:t>Protective box</a:t>
            </a:r>
            <a:endParaRPr lang="en-US" dirty="0"/>
          </a:p>
        </p:txBody>
      </p:sp>
      <p:sp>
        <p:nvSpPr>
          <p:cNvPr id="2" name="Title 1"/>
          <p:cNvSpPr>
            <a:spLocks noGrp="1"/>
          </p:cNvSpPr>
          <p:nvPr>
            <p:ph type="title"/>
          </p:nvPr>
        </p:nvSpPr>
        <p:spPr/>
        <p:txBody>
          <a:bodyPr/>
          <a:lstStyle/>
          <a:p>
            <a:r>
              <a:rPr lang="en-US" dirty="0" smtClean="0"/>
              <a:t>User Interface</a:t>
            </a:r>
            <a:endParaRPr lang="en-US" dirty="0"/>
          </a:p>
        </p:txBody>
      </p:sp>
    </p:spTree>
    <p:extLst>
      <p:ext uri="{BB962C8B-B14F-4D97-AF65-F5344CB8AC3E}">
        <p14:creationId xmlns:p14="http://schemas.microsoft.com/office/powerpoint/2010/main" val="1935367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16" y="2675465"/>
            <a:ext cx="7408333" cy="3450696"/>
          </a:xfrm>
        </p:spPr>
        <p:txBody>
          <a:bodyPr/>
          <a:lstStyle/>
          <a:p>
            <a:pPr marL="0" indent="0">
              <a:buNone/>
            </a:pPr>
            <a:r>
              <a:rPr lang="en-US" dirty="0" smtClean="0"/>
              <a:t> </a:t>
            </a:r>
            <a:endParaRPr lang="en-US" dirty="0"/>
          </a:p>
        </p:txBody>
      </p:sp>
      <p:sp>
        <p:nvSpPr>
          <p:cNvPr id="2" name="Title 1"/>
          <p:cNvSpPr>
            <a:spLocks noGrp="1"/>
          </p:cNvSpPr>
          <p:nvPr>
            <p:ph type="title"/>
          </p:nvPr>
        </p:nvSpPr>
        <p:spPr/>
        <p:txBody>
          <a:bodyPr/>
          <a:lstStyle/>
          <a:p>
            <a:r>
              <a:rPr lang="en-US" dirty="0" smtClean="0"/>
              <a:t>UI Model</a:t>
            </a:r>
            <a:endParaRPr lang="en-US" dirty="0"/>
          </a:p>
        </p:txBody>
      </p:sp>
      <p:grpSp>
        <p:nvGrpSpPr>
          <p:cNvPr id="6" name="Group 5"/>
          <p:cNvGrpSpPr/>
          <p:nvPr/>
        </p:nvGrpSpPr>
        <p:grpSpPr>
          <a:xfrm>
            <a:off x="526999" y="2919455"/>
            <a:ext cx="1059533" cy="3162300"/>
            <a:chOff x="1455067" y="2209800"/>
            <a:chExt cx="1059533" cy="2667000"/>
          </a:xfrm>
        </p:grpSpPr>
        <p:cxnSp>
          <p:nvCxnSpPr>
            <p:cNvPr id="5" name="Straight Arrow Connector 4"/>
            <p:cNvCxnSpPr/>
            <p:nvPr/>
          </p:nvCxnSpPr>
          <p:spPr>
            <a:xfrm>
              <a:off x="2476500" y="2209800"/>
              <a:ext cx="38100" cy="2667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55067" y="3410717"/>
              <a:ext cx="1021433" cy="338554"/>
            </a:xfrm>
            <a:prstGeom prst="rect">
              <a:avLst/>
            </a:prstGeom>
            <a:noFill/>
          </p:spPr>
          <p:txBody>
            <a:bodyPr wrap="none" rtlCol="0">
              <a:spAutoFit/>
            </a:bodyPr>
            <a:lstStyle/>
            <a:p>
              <a:r>
                <a:rPr lang="en-US" sz="1600" dirty="0" smtClean="0"/>
                <a:t>3.5 inches</a:t>
              </a:r>
              <a:endParaRPr lang="en-US" sz="1600" dirty="0"/>
            </a:p>
          </p:txBody>
        </p:sp>
      </p:grpSp>
      <p:grpSp>
        <p:nvGrpSpPr>
          <p:cNvPr id="4" name="Group 3"/>
          <p:cNvGrpSpPr/>
          <p:nvPr/>
        </p:nvGrpSpPr>
        <p:grpSpPr>
          <a:xfrm>
            <a:off x="1761542" y="6200865"/>
            <a:ext cx="6198767" cy="490954"/>
            <a:chOff x="2726684" y="5035927"/>
            <a:chExt cx="5105400" cy="490954"/>
          </a:xfrm>
        </p:grpSpPr>
        <p:cxnSp>
          <p:nvCxnSpPr>
            <p:cNvPr id="9" name="Straight Arrow Connector 8"/>
            <p:cNvCxnSpPr/>
            <p:nvPr/>
          </p:nvCxnSpPr>
          <p:spPr>
            <a:xfrm>
              <a:off x="2726684" y="5035927"/>
              <a:ext cx="510540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01716" y="5188327"/>
              <a:ext cx="1021433" cy="338554"/>
            </a:xfrm>
            <a:prstGeom prst="rect">
              <a:avLst/>
            </a:prstGeom>
            <a:noFill/>
          </p:spPr>
          <p:txBody>
            <a:bodyPr wrap="none" rtlCol="0">
              <a:spAutoFit/>
            </a:bodyPr>
            <a:lstStyle/>
            <a:p>
              <a:r>
                <a:rPr lang="en-US" sz="1600" smtClean="0"/>
                <a:t>6.5 </a:t>
              </a:r>
              <a:r>
                <a:rPr lang="en-US" sz="1600" dirty="0" smtClean="0"/>
                <a:t>inches</a:t>
              </a:r>
              <a:endParaRPr lang="en-US" sz="1600" dirty="0"/>
            </a:p>
          </p:txBody>
        </p:sp>
      </p:grpSp>
      <p:pic>
        <p:nvPicPr>
          <p:cNvPr id="8194" name="Picture 2" descr="C:\Users\Jamie\Desktop\SD\Pages\Models\Central HUB\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822940"/>
            <a:ext cx="6369050" cy="3355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911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4445413"/>
              </p:ext>
            </p:extLst>
          </p:nvPr>
        </p:nvGraphicFramePr>
        <p:xfrm>
          <a:off x="990600" y="2209800"/>
          <a:ext cx="6870383" cy="4119880"/>
        </p:xfrm>
        <a:graphic>
          <a:graphicData uri="http://schemas.openxmlformats.org/drawingml/2006/table">
            <a:tbl>
              <a:tblPr firstRow="1" bandRow="1">
                <a:tableStyleId>{5C22544A-7EE6-4342-B048-85BDC9FD1C3A}</a:tableStyleId>
              </a:tblPr>
              <a:tblGrid>
                <a:gridCol w="3021330"/>
                <a:gridCol w="1070293"/>
                <a:gridCol w="1389380"/>
                <a:gridCol w="1389380"/>
              </a:tblGrid>
              <a:tr h="370840">
                <a:tc>
                  <a:txBody>
                    <a:bodyPr/>
                    <a:lstStyle/>
                    <a:p>
                      <a:pPr algn="ctr"/>
                      <a:endParaRPr lang="en-US" dirty="0"/>
                    </a:p>
                  </a:txBody>
                  <a:tcPr/>
                </a:tc>
                <a:tc>
                  <a:txBody>
                    <a:bodyPr/>
                    <a:lstStyle/>
                    <a:p>
                      <a:pPr algn="ctr"/>
                      <a:r>
                        <a:rPr lang="en-US" dirty="0" smtClean="0"/>
                        <a:t>Neil (EE)</a:t>
                      </a:r>
                      <a:endParaRPr lang="en-US" dirty="0"/>
                    </a:p>
                  </a:txBody>
                  <a:tcPr/>
                </a:tc>
                <a:tc>
                  <a:txBody>
                    <a:bodyPr/>
                    <a:lstStyle/>
                    <a:p>
                      <a:pPr algn="ctr"/>
                      <a:r>
                        <a:rPr lang="en-US" dirty="0" smtClean="0"/>
                        <a:t>Jamie (</a:t>
                      </a:r>
                      <a:r>
                        <a:rPr lang="en-US" dirty="0" err="1" smtClean="0"/>
                        <a:t>CpE</a:t>
                      </a:r>
                      <a:r>
                        <a:rPr lang="en-US" dirty="0" smtClean="0"/>
                        <a:t>)</a:t>
                      </a:r>
                      <a:endParaRPr lang="en-US" dirty="0"/>
                    </a:p>
                  </a:txBody>
                  <a:tcPr/>
                </a:tc>
                <a:tc>
                  <a:txBody>
                    <a:bodyPr/>
                    <a:lstStyle/>
                    <a:p>
                      <a:pPr algn="ctr"/>
                      <a:r>
                        <a:rPr lang="en-US" dirty="0" smtClean="0"/>
                        <a:t>Daniel (</a:t>
                      </a:r>
                      <a:r>
                        <a:rPr lang="en-US" dirty="0" err="1" smtClean="0"/>
                        <a:t>CpE</a:t>
                      </a:r>
                      <a:r>
                        <a:rPr lang="en-US" dirty="0" smtClean="0"/>
                        <a:t>)</a:t>
                      </a:r>
                      <a:endParaRPr lang="en-US" dirty="0"/>
                    </a:p>
                  </a:txBody>
                  <a:tcPr/>
                </a:tc>
              </a:tr>
              <a:tr h="370840">
                <a:tc>
                  <a:txBody>
                    <a:bodyPr/>
                    <a:lstStyle/>
                    <a:p>
                      <a:pPr algn="ctr"/>
                      <a:r>
                        <a:rPr lang="en-US" dirty="0" smtClean="0"/>
                        <a:t>Sensor Configuration</a:t>
                      </a:r>
                      <a:endParaRPr lang="en-US" dirty="0"/>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Sub-System’s Circuitry</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411480">
                <a:tc>
                  <a:txBody>
                    <a:bodyPr/>
                    <a:lstStyle/>
                    <a:p>
                      <a:pPr algn="ctr"/>
                      <a:r>
                        <a:rPr lang="en-US" dirty="0" smtClean="0"/>
                        <a:t>Weather/Water Algorithms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pPr algn="ctr"/>
                      <a:r>
                        <a:rPr lang="en-US" dirty="0" smtClean="0"/>
                        <a:t>Wireless</a:t>
                      </a:r>
                      <a:r>
                        <a:rPr lang="en-US" baseline="0" dirty="0" smtClean="0"/>
                        <a:t> Communications</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Power System</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Housing Assembly</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p>
                  </a:txBody>
                  <a:tcPr/>
                </a:tc>
              </a:tr>
              <a:tr h="370840">
                <a:tc>
                  <a:txBody>
                    <a:bodyPr/>
                    <a:lstStyle/>
                    <a:p>
                      <a:pPr algn="ctr"/>
                      <a:r>
                        <a:rPr lang="en-US" dirty="0" smtClean="0"/>
                        <a:t>User Interface</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Solenoid Controller</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smtClean="0"/>
                    </a:p>
                  </a:txBody>
                  <a:tcPr/>
                </a:tc>
              </a:tr>
              <a:tr h="370840">
                <a:tc>
                  <a:txBody>
                    <a:bodyPr/>
                    <a:lstStyle/>
                    <a:p>
                      <a:pPr algn="ctr"/>
                      <a:r>
                        <a:rPr lang="en-US" dirty="0" smtClean="0"/>
                        <a:t>PCB Design</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smtClean="0"/>
                    </a:p>
                  </a:txBody>
                  <a:tcPr/>
                </a:tc>
              </a:tr>
              <a:tr h="370840">
                <a:tc>
                  <a:txBody>
                    <a:bodyPr/>
                    <a:lstStyle/>
                    <a:p>
                      <a:pPr algn="ctr"/>
                      <a:r>
                        <a:rPr lang="en-US" dirty="0" smtClean="0"/>
                        <a:t>PCB Assembly</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p>
                  </a:txBody>
                  <a:tcPr/>
                </a:tc>
              </a:tr>
            </a:tbl>
          </a:graphicData>
        </a:graphic>
      </p:graphicFrame>
      <p:sp>
        <p:nvSpPr>
          <p:cNvPr id="2" name="Title 1"/>
          <p:cNvSpPr>
            <a:spLocks noGrp="1"/>
          </p:cNvSpPr>
          <p:nvPr>
            <p:ph type="title"/>
          </p:nvPr>
        </p:nvSpPr>
        <p:spPr/>
        <p:txBody>
          <a:bodyPr/>
          <a:lstStyle/>
          <a:p>
            <a:r>
              <a:rPr lang="en-US" dirty="0" smtClean="0"/>
              <a:t>Work Distribution</a:t>
            </a:r>
            <a:endParaRPr lang="en-US" dirty="0"/>
          </a:p>
        </p:txBody>
      </p:sp>
    </p:spTree>
    <p:extLst>
      <p:ext uri="{BB962C8B-B14F-4D97-AF65-F5344CB8AC3E}">
        <p14:creationId xmlns:p14="http://schemas.microsoft.com/office/powerpoint/2010/main" val="31596293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Materials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612003494"/>
              </p:ext>
            </p:extLst>
          </p:nvPr>
        </p:nvGraphicFramePr>
        <p:xfrm>
          <a:off x="133350" y="1666875"/>
          <a:ext cx="8972550" cy="4581525"/>
        </p:xfrm>
        <a:graphic>
          <a:graphicData uri="http://schemas.openxmlformats.org/presentationml/2006/ole">
            <mc:AlternateContent xmlns:mc="http://schemas.openxmlformats.org/markup-compatibility/2006">
              <mc:Choice xmlns:v="urn:schemas-microsoft-com:vml" Requires="v">
                <p:oleObj spid="_x0000_s2059" name="Worksheet" r:id="rId3" imgW="8972685" imgH="4581435" progId="Excel.Sheet.12">
                  <p:embed/>
                </p:oleObj>
              </mc:Choice>
              <mc:Fallback>
                <p:oleObj name="Worksheet" r:id="rId3" imgW="8972685" imgH="4581435" progId="Excel.Sheet.12">
                  <p:embed/>
                  <p:pic>
                    <p:nvPicPr>
                      <p:cNvPr id="0" name=""/>
                      <p:cNvPicPr/>
                      <p:nvPr/>
                    </p:nvPicPr>
                    <p:blipFill>
                      <a:blip r:embed="rId4"/>
                      <a:stretch>
                        <a:fillRect/>
                      </a:stretch>
                    </p:blipFill>
                    <p:spPr>
                      <a:xfrm>
                        <a:off x="133350" y="1666875"/>
                        <a:ext cx="8972550" cy="4581525"/>
                      </a:xfrm>
                      <a:prstGeom prst="rect">
                        <a:avLst/>
                      </a:prstGeom>
                      <a:solidFill>
                        <a:schemeClr val="bg1"/>
                      </a:solidFill>
                    </p:spPr>
                  </p:pic>
                </p:oleObj>
              </mc:Fallback>
            </mc:AlternateContent>
          </a:graphicData>
        </a:graphic>
      </p:graphicFrame>
      <p:sp>
        <p:nvSpPr>
          <p:cNvPr id="6" name="Rounded Rectangle 5"/>
          <p:cNvSpPr/>
          <p:nvPr/>
        </p:nvSpPr>
        <p:spPr>
          <a:xfrm>
            <a:off x="4546600" y="5476875"/>
            <a:ext cx="4559300" cy="228600"/>
          </a:xfrm>
          <a:prstGeom prst="roundRect">
            <a:avLst/>
          </a:prstGeom>
          <a:solidFill>
            <a:srgbClr val="FFFF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7483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Demonstration</a:t>
            </a:r>
            <a:endParaRPr lang="en-US" dirty="0"/>
          </a:p>
        </p:txBody>
      </p:sp>
      <p:sp>
        <p:nvSpPr>
          <p:cNvPr id="5" name="Subtitle 4"/>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3324037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descr="C:\Users\Neil\Desktop\20131125_160220_6_best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38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descr="C:\Users\Neil\Desktop\20131125_160124_2_best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939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3074" name="Picture 2" descr="C:\Users\Neil\Desktop\20131125_1604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0941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6396" name="Rectangle 6395"/>
          <p:cNvSpPr/>
          <p:nvPr/>
        </p:nvSpPr>
        <p:spPr>
          <a:xfrm>
            <a:off x="609600" y="457200"/>
            <a:ext cx="8077200" cy="586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
          <p:cNvGrpSpPr>
            <a:grpSpLocks noChangeAspect="1"/>
          </p:cNvGrpSpPr>
          <p:nvPr/>
        </p:nvGrpSpPr>
        <p:grpSpPr bwMode="auto">
          <a:xfrm>
            <a:off x="762000" y="612775"/>
            <a:ext cx="7772400" cy="5527675"/>
            <a:chOff x="480" y="386"/>
            <a:chExt cx="4896" cy="3482"/>
          </a:xfrm>
        </p:grpSpPr>
        <p:sp>
          <p:nvSpPr>
            <p:cNvPr id="8" name="AutoShape 3"/>
            <p:cNvSpPr>
              <a:spLocks noChangeAspect="1" noChangeArrowheads="1" noTextEdit="1"/>
            </p:cNvSpPr>
            <p:nvPr/>
          </p:nvSpPr>
          <p:spPr bwMode="auto">
            <a:xfrm>
              <a:off x="480" y="386"/>
              <a:ext cx="4896" cy="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205"/>
            <p:cNvGrpSpPr>
              <a:grpSpLocks/>
            </p:cNvGrpSpPr>
            <p:nvPr/>
          </p:nvGrpSpPr>
          <p:grpSpPr bwMode="auto">
            <a:xfrm>
              <a:off x="480" y="386"/>
              <a:ext cx="4896" cy="3507"/>
              <a:chOff x="480" y="386"/>
              <a:chExt cx="4896" cy="3507"/>
            </a:xfrm>
          </p:grpSpPr>
          <p:sp>
            <p:nvSpPr>
              <p:cNvPr id="6196" name="Rectangle 5"/>
              <p:cNvSpPr>
                <a:spLocks noChangeArrowheads="1"/>
              </p:cNvSpPr>
              <p:nvPr/>
            </p:nvSpPr>
            <p:spPr bwMode="auto">
              <a:xfrm>
                <a:off x="2837" y="386"/>
                <a:ext cx="182"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7" name="Rectangle 6"/>
              <p:cNvSpPr>
                <a:spLocks noChangeArrowheads="1"/>
              </p:cNvSpPr>
              <p:nvPr/>
            </p:nvSpPr>
            <p:spPr bwMode="auto">
              <a:xfrm>
                <a:off x="2837" y="551"/>
                <a:ext cx="182"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8" name="Rectangle 7"/>
              <p:cNvSpPr>
                <a:spLocks noChangeArrowheads="1"/>
              </p:cNvSpPr>
              <p:nvPr/>
            </p:nvSpPr>
            <p:spPr bwMode="auto">
              <a:xfrm>
                <a:off x="3011" y="551"/>
                <a:ext cx="2365" cy="174"/>
              </a:xfrm>
              <a:prstGeom prst="rect">
                <a:avLst/>
              </a:prstGeom>
              <a:solidFill>
                <a:srgbClr val="FFC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Rectangle 8"/>
              <p:cNvSpPr>
                <a:spLocks noChangeArrowheads="1"/>
              </p:cNvSpPr>
              <p:nvPr/>
            </p:nvSpPr>
            <p:spPr bwMode="auto">
              <a:xfrm>
                <a:off x="2837" y="717"/>
                <a:ext cx="182" cy="50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0" name="Rectangle 9"/>
              <p:cNvSpPr>
                <a:spLocks noChangeArrowheads="1"/>
              </p:cNvSpPr>
              <p:nvPr/>
            </p:nvSpPr>
            <p:spPr bwMode="auto">
              <a:xfrm>
                <a:off x="2837" y="1213"/>
                <a:ext cx="182"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1" name="Rectangle 10"/>
              <p:cNvSpPr>
                <a:spLocks noChangeArrowheads="1"/>
              </p:cNvSpPr>
              <p:nvPr/>
            </p:nvSpPr>
            <p:spPr bwMode="auto">
              <a:xfrm>
                <a:off x="3011" y="1213"/>
                <a:ext cx="2365" cy="174"/>
              </a:xfrm>
              <a:prstGeom prst="rect">
                <a:avLst/>
              </a:prstGeom>
              <a:solidFill>
                <a:srgbClr val="FFC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2" name="Rectangle 11"/>
              <p:cNvSpPr>
                <a:spLocks noChangeArrowheads="1"/>
              </p:cNvSpPr>
              <p:nvPr/>
            </p:nvSpPr>
            <p:spPr bwMode="auto">
              <a:xfrm>
                <a:off x="2837" y="1379"/>
                <a:ext cx="182" cy="133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3" name="Rectangle 12"/>
              <p:cNvSpPr>
                <a:spLocks noChangeArrowheads="1"/>
              </p:cNvSpPr>
              <p:nvPr/>
            </p:nvSpPr>
            <p:spPr bwMode="auto">
              <a:xfrm>
                <a:off x="2837" y="2702"/>
                <a:ext cx="182" cy="33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4" name="Rectangle 13"/>
              <p:cNvSpPr>
                <a:spLocks noChangeArrowheads="1"/>
              </p:cNvSpPr>
              <p:nvPr/>
            </p:nvSpPr>
            <p:spPr bwMode="auto">
              <a:xfrm>
                <a:off x="3011" y="2702"/>
                <a:ext cx="2365" cy="339"/>
              </a:xfrm>
              <a:prstGeom prst="rect">
                <a:avLst/>
              </a:prstGeom>
              <a:solidFill>
                <a:srgbClr val="FFC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5" name="Rectangle 14"/>
              <p:cNvSpPr>
                <a:spLocks noChangeArrowheads="1"/>
              </p:cNvSpPr>
              <p:nvPr/>
            </p:nvSpPr>
            <p:spPr bwMode="auto">
              <a:xfrm>
                <a:off x="2837" y="3033"/>
                <a:ext cx="182" cy="173"/>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6" name="Rectangle 15"/>
              <p:cNvSpPr>
                <a:spLocks noChangeArrowheads="1"/>
              </p:cNvSpPr>
              <p:nvPr/>
            </p:nvSpPr>
            <p:spPr bwMode="auto">
              <a:xfrm>
                <a:off x="2837" y="3198"/>
                <a:ext cx="182"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7" name="Rectangle 16"/>
              <p:cNvSpPr>
                <a:spLocks noChangeArrowheads="1"/>
              </p:cNvSpPr>
              <p:nvPr/>
            </p:nvSpPr>
            <p:spPr bwMode="auto">
              <a:xfrm>
                <a:off x="3011" y="3198"/>
                <a:ext cx="2365" cy="174"/>
              </a:xfrm>
              <a:prstGeom prst="rect">
                <a:avLst/>
              </a:prstGeom>
              <a:solidFill>
                <a:srgbClr val="FFC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8" name="Rectangle 17"/>
              <p:cNvSpPr>
                <a:spLocks noChangeArrowheads="1"/>
              </p:cNvSpPr>
              <p:nvPr/>
            </p:nvSpPr>
            <p:spPr bwMode="auto">
              <a:xfrm>
                <a:off x="2837" y="3364"/>
                <a:ext cx="182" cy="33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9" name="Rectangle 18"/>
              <p:cNvSpPr>
                <a:spLocks noChangeArrowheads="1"/>
              </p:cNvSpPr>
              <p:nvPr/>
            </p:nvSpPr>
            <p:spPr bwMode="auto">
              <a:xfrm>
                <a:off x="480" y="3694"/>
                <a:ext cx="2365" cy="174"/>
              </a:xfrm>
              <a:prstGeom prst="rect">
                <a:avLst/>
              </a:prstGeom>
              <a:solidFill>
                <a:srgbClr val="FFC7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0" name="Rectangle 19"/>
              <p:cNvSpPr>
                <a:spLocks noChangeArrowheads="1"/>
              </p:cNvSpPr>
              <p:nvPr/>
            </p:nvSpPr>
            <p:spPr bwMode="auto">
              <a:xfrm>
                <a:off x="2837" y="3694"/>
                <a:ext cx="182"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1" name="Rectangle 20"/>
              <p:cNvSpPr>
                <a:spLocks noChangeArrowheads="1"/>
              </p:cNvSpPr>
              <p:nvPr/>
            </p:nvSpPr>
            <p:spPr bwMode="auto">
              <a:xfrm>
                <a:off x="505" y="403"/>
                <a:ext cx="28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Test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2" name="Rectangle 21"/>
              <p:cNvSpPr>
                <a:spLocks noChangeArrowheads="1"/>
              </p:cNvSpPr>
              <p:nvPr/>
            </p:nvSpPr>
            <p:spPr bwMode="auto">
              <a:xfrm>
                <a:off x="1034" y="403"/>
                <a:ext cx="34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Score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3" name="Rectangle 22"/>
              <p:cNvSpPr>
                <a:spLocks noChangeArrowheads="1"/>
              </p:cNvSpPr>
              <p:nvPr/>
            </p:nvSpPr>
            <p:spPr bwMode="auto">
              <a:xfrm>
                <a:off x="1919" y="403"/>
                <a:ext cx="61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Did it rain?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4" name="Rectangle 23"/>
              <p:cNvSpPr>
                <a:spLocks noChangeArrowheads="1"/>
              </p:cNvSpPr>
              <p:nvPr/>
            </p:nvSpPr>
            <p:spPr bwMode="auto">
              <a:xfrm>
                <a:off x="3036" y="403"/>
                <a:ext cx="28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Test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5" name="Rectangle 24"/>
              <p:cNvSpPr>
                <a:spLocks noChangeArrowheads="1"/>
              </p:cNvSpPr>
              <p:nvPr/>
            </p:nvSpPr>
            <p:spPr bwMode="auto">
              <a:xfrm>
                <a:off x="3565" y="403"/>
                <a:ext cx="34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Score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6" name="Rectangle 25"/>
              <p:cNvSpPr>
                <a:spLocks noChangeArrowheads="1"/>
              </p:cNvSpPr>
              <p:nvPr/>
            </p:nvSpPr>
            <p:spPr bwMode="auto">
              <a:xfrm>
                <a:off x="4450" y="403"/>
                <a:ext cx="61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Did it rain?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7" name="Rectangle 26"/>
              <p:cNvSpPr>
                <a:spLocks noChangeArrowheads="1"/>
              </p:cNvSpPr>
              <p:nvPr/>
            </p:nvSpPr>
            <p:spPr bwMode="auto">
              <a:xfrm>
                <a:off x="505" y="568"/>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8" name="Rectangle 27"/>
              <p:cNvSpPr>
                <a:spLocks noChangeArrowheads="1"/>
              </p:cNvSpPr>
              <p:nvPr/>
            </p:nvSpPr>
            <p:spPr bwMode="auto">
              <a:xfrm>
                <a:off x="1282" y="568"/>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19" name="Rectangle 28"/>
              <p:cNvSpPr>
                <a:spLocks noChangeArrowheads="1"/>
              </p:cNvSpPr>
              <p:nvPr/>
            </p:nvSpPr>
            <p:spPr bwMode="auto">
              <a:xfrm>
                <a:off x="2118" y="568"/>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0" name="Rectangle 29"/>
              <p:cNvSpPr>
                <a:spLocks noChangeArrowheads="1"/>
              </p:cNvSpPr>
              <p:nvPr/>
            </p:nvSpPr>
            <p:spPr bwMode="auto">
              <a:xfrm>
                <a:off x="3036" y="568"/>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21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1" name="Rectangle 30"/>
              <p:cNvSpPr>
                <a:spLocks noChangeArrowheads="1"/>
              </p:cNvSpPr>
              <p:nvPr/>
            </p:nvSpPr>
            <p:spPr bwMode="auto">
              <a:xfrm>
                <a:off x="3755" y="568"/>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33.0%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2" name="Rectangle 31"/>
              <p:cNvSpPr>
                <a:spLocks noChangeArrowheads="1"/>
              </p:cNvSpPr>
              <p:nvPr/>
            </p:nvSpPr>
            <p:spPr bwMode="auto">
              <a:xfrm>
                <a:off x="4640" y="568"/>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3" name="Rectangle 32"/>
              <p:cNvSpPr>
                <a:spLocks noChangeArrowheads="1"/>
              </p:cNvSpPr>
              <p:nvPr/>
            </p:nvSpPr>
            <p:spPr bwMode="auto">
              <a:xfrm>
                <a:off x="505" y="733"/>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4" name="Rectangle 33"/>
              <p:cNvSpPr>
                <a:spLocks noChangeArrowheads="1"/>
              </p:cNvSpPr>
              <p:nvPr/>
            </p:nvSpPr>
            <p:spPr bwMode="auto">
              <a:xfrm>
                <a:off x="1224" y="733"/>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75.0%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5" name="Rectangle 34"/>
              <p:cNvSpPr>
                <a:spLocks noChangeArrowheads="1"/>
              </p:cNvSpPr>
              <p:nvPr/>
            </p:nvSpPr>
            <p:spPr bwMode="auto">
              <a:xfrm>
                <a:off x="2109" y="733"/>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6" name="Rectangle 35"/>
              <p:cNvSpPr>
                <a:spLocks noChangeArrowheads="1"/>
              </p:cNvSpPr>
              <p:nvPr/>
            </p:nvSpPr>
            <p:spPr bwMode="auto">
              <a:xfrm>
                <a:off x="3036" y="733"/>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7" name="Rectangle 36"/>
              <p:cNvSpPr>
                <a:spLocks noChangeArrowheads="1"/>
              </p:cNvSpPr>
              <p:nvPr/>
            </p:nvSpPr>
            <p:spPr bwMode="auto">
              <a:xfrm>
                <a:off x="3813" y="733"/>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8" name="Rectangle 37"/>
              <p:cNvSpPr>
                <a:spLocks noChangeArrowheads="1"/>
              </p:cNvSpPr>
              <p:nvPr/>
            </p:nvSpPr>
            <p:spPr bwMode="auto">
              <a:xfrm>
                <a:off x="4648" y="733"/>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29" name="Rectangle 38"/>
              <p:cNvSpPr>
                <a:spLocks noChangeArrowheads="1"/>
              </p:cNvSpPr>
              <p:nvPr/>
            </p:nvSpPr>
            <p:spPr bwMode="auto">
              <a:xfrm>
                <a:off x="505" y="899"/>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0" name="Rectangle 39"/>
              <p:cNvSpPr>
                <a:spLocks noChangeArrowheads="1"/>
              </p:cNvSpPr>
              <p:nvPr/>
            </p:nvSpPr>
            <p:spPr bwMode="auto">
              <a:xfrm>
                <a:off x="1282" y="899"/>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1" name="Rectangle 40"/>
              <p:cNvSpPr>
                <a:spLocks noChangeArrowheads="1"/>
              </p:cNvSpPr>
              <p:nvPr/>
            </p:nvSpPr>
            <p:spPr bwMode="auto">
              <a:xfrm>
                <a:off x="2118" y="899"/>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2" name="Rectangle 41"/>
              <p:cNvSpPr>
                <a:spLocks noChangeArrowheads="1"/>
              </p:cNvSpPr>
              <p:nvPr/>
            </p:nvSpPr>
            <p:spPr bwMode="auto">
              <a:xfrm>
                <a:off x="3036" y="899"/>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3" name="Rectangle 42"/>
              <p:cNvSpPr>
                <a:spLocks noChangeArrowheads="1"/>
              </p:cNvSpPr>
              <p:nvPr/>
            </p:nvSpPr>
            <p:spPr bwMode="auto">
              <a:xfrm>
                <a:off x="3813" y="899"/>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4" name="Rectangle 43"/>
              <p:cNvSpPr>
                <a:spLocks noChangeArrowheads="1"/>
              </p:cNvSpPr>
              <p:nvPr/>
            </p:nvSpPr>
            <p:spPr bwMode="auto">
              <a:xfrm>
                <a:off x="4648" y="899"/>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5" name="Rectangle 44"/>
              <p:cNvSpPr>
                <a:spLocks noChangeArrowheads="1"/>
              </p:cNvSpPr>
              <p:nvPr/>
            </p:nvSpPr>
            <p:spPr bwMode="auto">
              <a:xfrm>
                <a:off x="505" y="1064"/>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 name="Rectangle 45"/>
              <p:cNvSpPr>
                <a:spLocks noChangeArrowheads="1"/>
              </p:cNvSpPr>
              <p:nvPr/>
            </p:nvSpPr>
            <p:spPr bwMode="auto">
              <a:xfrm>
                <a:off x="1224" y="1064"/>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74.0%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7" name="Rectangle 46"/>
              <p:cNvSpPr>
                <a:spLocks noChangeArrowheads="1"/>
              </p:cNvSpPr>
              <p:nvPr/>
            </p:nvSpPr>
            <p:spPr bwMode="auto">
              <a:xfrm>
                <a:off x="2109" y="1064"/>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8" name="Rectangle 47"/>
              <p:cNvSpPr>
                <a:spLocks noChangeArrowheads="1"/>
              </p:cNvSpPr>
              <p:nvPr/>
            </p:nvSpPr>
            <p:spPr bwMode="auto">
              <a:xfrm>
                <a:off x="3036" y="1064"/>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9" name="Rectangle 48"/>
              <p:cNvSpPr>
                <a:spLocks noChangeArrowheads="1"/>
              </p:cNvSpPr>
              <p:nvPr/>
            </p:nvSpPr>
            <p:spPr bwMode="auto">
              <a:xfrm>
                <a:off x="3813" y="1064"/>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0" name="Rectangle 49"/>
              <p:cNvSpPr>
                <a:spLocks noChangeArrowheads="1"/>
              </p:cNvSpPr>
              <p:nvPr/>
            </p:nvSpPr>
            <p:spPr bwMode="auto">
              <a:xfrm>
                <a:off x="4648" y="1064"/>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1" name="Rectangle 50"/>
              <p:cNvSpPr>
                <a:spLocks noChangeArrowheads="1"/>
              </p:cNvSpPr>
              <p:nvPr/>
            </p:nvSpPr>
            <p:spPr bwMode="auto">
              <a:xfrm>
                <a:off x="505" y="1230"/>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2" name="Rectangle 51"/>
              <p:cNvSpPr>
                <a:spLocks noChangeArrowheads="1"/>
              </p:cNvSpPr>
              <p:nvPr/>
            </p:nvSpPr>
            <p:spPr bwMode="auto">
              <a:xfrm>
                <a:off x="1282" y="1230"/>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3" name="Rectangle 52"/>
              <p:cNvSpPr>
                <a:spLocks noChangeArrowheads="1"/>
              </p:cNvSpPr>
              <p:nvPr/>
            </p:nvSpPr>
            <p:spPr bwMode="auto">
              <a:xfrm>
                <a:off x="2118" y="1230"/>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4" name="Rectangle 53"/>
              <p:cNvSpPr>
                <a:spLocks noChangeArrowheads="1"/>
              </p:cNvSpPr>
              <p:nvPr/>
            </p:nvSpPr>
            <p:spPr bwMode="auto">
              <a:xfrm>
                <a:off x="3036" y="1230"/>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25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5" name="Rectangle 54"/>
              <p:cNvSpPr>
                <a:spLocks noChangeArrowheads="1"/>
              </p:cNvSpPr>
              <p:nvPr/>
            </p:nvSpPr>
            <p:spPr bwMode="auto">
              <a:xfrm>
                <a:off x="3755" y="1230"/>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38.0%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 name="Rectangle 55"/>
              <p:cNvSpPr>
                <a:spLocks noChangeArrowheads="1"/>
              </p:cNvSpPr>
              <p:nvPr/>
            </p:nvSpPr>
            <p:spPr bwMode="auto">
              <a:xfrm>
                <a:off x="4640" y="1230"/>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7" name="Rectangle 56"/>
              <p:cNvSpPr>
                <a:spLocks noChangeArrowheads="1"/>
              </p:cNvSpPr>
              <p:nvPr/>
            </p:nvSpPr>
            <p:spPr bwMode="auto">
              <a:xfrm>
                <a:off x="505" y="1395"/>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8" name="Rectangle 57"/>
              <p:cNvSpPr>
                <a:spLocks noChangeArrowheads="1"/>
              </p:cNvSpPr>
              <p:nvPr/>
            </p:nvSpPr>
            <p:spPr bwMode="auto">
              <a:xfrm>
                <a:off x="1224" y="1395"/>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87.0%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9" name="Rectangle 58"/>
              <p:cNvSpPr>
                <a:spLocks noChangeArrowheads="1"/>
              </p:cNvSpPr>
              <p:nvPr/>
            </p:nvSpPr>
            <p:spPr bwMode="auto">
              <a:xfrm>
                <a:off x="2109" y="1395"/>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0" name="Rectangle 59"/>
              <p:cNvSpPr>
                <a:spLocks noChangeArrowheads="1"/>
              </p:cNvSpPr>
              <p:nvPr/>
            </p:nvSpPr>
            <p:spPr bwMode="auto">
              <a:xfrm>
                <a:off x="3036" y="1395"/>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1" name="Rectangle 60"/>
              <p:cNvSpPr>
                <a:spLocks noChangeArrowheads="1"/>
              </p:cNvSpPr>
              <p:nvPr/>
            </p:nvSpPr>
            <p:spPr bwMode="auto">
              <a:xfrm>
                <a:off x="3813" y="1395"/>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2" name="Rectangle 61"/>
              <p:cNvSpPr>
                <a:spLocks noChangeArrowheads="1"/>
              </p:cNvSpPr>
              <p:nvPr/>
            </p:nvSpPr>
            <p:spPr bwMode="auto">
              <a:xfrm>
                <a:off x="4648" y="1395"/>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3" name="Rectangle 62"/>
              <p:cNvSpPr>
                <a:spLocks noChangeArrowheads="1"/>
              </p:cNvSpPr>
              <p:nvPr/>
            </p:nvSpPr>
            <p:spPr bwMode="auto">
              <a:xfrm>
                <a:off x="505" y="1560"/>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4" name="Rectangle 63"/>
              <p:cNvSpPr>
                <a:spLocks noChangeArrowheads="1"/>
              </p:cNvSpPr>
              <p:nvPr/>
            </p:nvSpPr>
            <p:spPr bwMode="auto">
              <a:xfrm>
                <a:off x="1224" y="1560"/>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5" name="Rectangle 64"/>
              <p:cNvSpPr>
                <a:spLocks noChangeArrowheads="1"/>
              </p:cNvSpPr>
              <p:nvPr/>
            </p:nvSpPr>
            <p:spPr bwMode="auto">
              <a:xfrm>
                <a:off x="2118" y="1560"/>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 name="Rectangle 65"/>
              <p:cNvSpPr>
                <a:spLocks noChangeArrowheads="1"/>
              </p:cNvSpPr>
              <p:nvPr/>
            </p:nvSpPr>
            <p:spPr bwMode="auto">
              <a:xfrm>
                <a:off x="3036" y="1560"/>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7" name="Rectangle 66"/>
              <p:cNvSpPr>
                <a:spLocks noChangeArrowheads="1"/>
              </p:cNvSpPr>
              <p:nvPr/>
            </p:nvSpPr>
            <p:spPr bwMode="auto">
              <a:xfrm>
                <a:off x="3755" y="1560"/>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8" name="Rectangle 67"/>
              <p:cNvSpPr>
                <a:spLocks noChangeArrowheads="1"/>
              </p:cNvSpPr>
              <p:nvPr/>
            </p:nvSpPr>
            <p:spPr bwMode="auto">
              <a:xfrm>
                <a:off x="4648" y="1560"/>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9" name="Rectangle 68"/>
              <p:cNvSpPr>
                <a:spLocks noChangeArrowheads="1"/>
              </p:cNvSpPr>
              <p:nvPr/>
            </p:nvSpPr>
            <p:spPr bwMode="auto">
              <a:xfrm>
                <a:off x="505" y="1726"/>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0" name="Rectangle 69"/>
              <p:cNvSpPr>
                <a:spLocks noChangeArrowheads="1"/>
              </p:cNvSpPr>
              <p:nvPr/>
            </p:nvSpPr>
            <p:spPr bwMode="auto">
              <a:xfrm>
                <a:off x="1224" y="1726"/>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1" name="Rectangle 70"/>
              <p:cNvSpPr>
                <a:spLocks noChangeArrowheads="1"/>
              </p:cNvSpPr>
              <p:nvPr/>
            </p:nvSpPr>
            <p:spPr bwMode="auto">
              <a:xfrm>
                <a:off x="2109" y="1726"/>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2" name="Rectangle 71"/>
              <p:cNvSpPr>
                <a:spLocks noChangeArrowheads="1"/>
              </p:cNvSpPr>
              <p:nvPr/>
            </p:nvSpPr>
            <p:spPr bwMode="auto">
              <a:xfrm>
                <a:off x="3036" y="1726"/>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3" name="Rectangle 72"/>
              <p:cNvSpPr>
                <a:spLocks noChangeArrowheads="1"/>
              </p:cNvSpPr>
              <p:nvPr/>
            </p:nvSpPr>
            <p:spPr bwMode="auto">
              <a:xfrm>
                <a:off x="3813" y="1726"/>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4" name="Rectangle 73"/>
              <p:cNvSpPr>
                <a:spLocks noChangeArrowheads="1"/>
              </p:cNvSpPr>
              <p:nvPr/>
            </p:nvSpPr>
            <p:spPr bwMode="auto">
              <a:xfrm>
                <a:off x="4648" y="1726"/>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Rectangle 74"/>
              <p:cNvSpPr>
                <a:spLocks noChangeArrowheads="1"/>
              </p:cNvSpPr>
              <p:nvPr/>
            </p:nvSpPr>
            <p:spPr bwMode="auto">
              <a:xfrm>
                <a:off x="505" y="1891"/>
                <a:ext cx="13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6" name="Rectangle 75"/>
              <p:cNvSpPr>
                <a:spLocks noChangeArrowheads="1"/>
              </p:cNvSpPr>
              <p:nvPr/>
            </p:nvSpPr>
            <p:spPr bwMode="auto">
              <a:xfrm>
                <a:off x="1224" y="1891"/>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7" name="Rectangle 76"/>
              <p:cNvSpPr>
                <a:spLocks noChangeArrowheads="1"/>
              </p:cNvSpPr>
              <p:nvPr/>
            </p:nvSpPr>
            <p:spPr bwMode="auto">
              <a:xfrm>
                <a:off x="2118" y="1891"/>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8" name="Rectangle 77"/>
              <p:cNvSpPr>
                <a:spLocks noChangeArrowheads="1"/>
              </p:cNvSpPr>
              <p:nvPr/>
            </p:nvSpPr>
            <p:spPr bwMode="auto">
              <a:xfrm>
                <a:off x="3036" y="1891"/>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69" name="Rectangle 78"/>
              <p:cNvSpPr>
                <a:spLocks noChangeArrowheads="1"/>
              </p:cNvSpPr>
              <p:nvPr/>
            </p:nvSpPr>
            <p:spPr bwMode="auto">
              <a:xfrm>
                <a:off x="3755" y="1891"/>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0" name="Rectangle 79"/>
              <p:cNvSpPr>
                <a:spLocks noChangeArrowheads="1"/>
              </p:cNvSpPr>
              <p:nvPr/>
            </p:nvSpPr>
            <p:spPr bwMode="auto">
              <a:xfrm>
                <a:off x="4648" y="1891"/>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1" name="Rectangle 80"/>
              <p:cNvSpPr>
                <a:spLocks noChangeArrowheads="1"/>
              </p:cNvSpPr>
              <p:nvPr/>
            </p:nvSpPr>
            <p:spPr bwMode="auto">
              <a:xfrm>
                <a:off x="505" y="2057"/>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2" name="Rectangle 81"/>
              <p:cNvSpPr>
                <a:spLocks noChangeArrowheads="1"/>
              </p:cNvSpPr>
              <p:nvPr/>
            </p:nvSpPr>
            <p:spPr bwMode="auto">
              <a:xfrm>
                <a:off x="1224" y="2057"/>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3" name="Rectangle 82"/>
              <p:cNvSpPr>
                <a:spLocks noChangeArrowheads="1"/>
              </p:cNvSpPr>
              <p:nvPr/>
            </p:nvSpPr>
            <p:spPr bwMode="auto">
              <a:xfrm>
                <a:off x="2109" y="2057"/>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4" name="Rectangle 83"/>
              <p:cNvSpPr>
                <a:spLocks noChangeArrowheads="1"/>
              </p:cNvSpPr>
              <p:nvPr/>
            </p:nvSpPr>
            <p:spPr bwMode="auto">
              <a:xfrm>
                <a:off x="3036" y="2057"/>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5" name="Rectangle 84"/>
              <p:cNvSpPr>
                <a:spLocks noChangeArrowheads="1"/>
              </p:cNvSpPr>
              <p:nvPr/>
            </p:nvSpPr>
            <p:spPr bwMode="auto">
              <a:xfrm>
                <a:off x="3755" y="2057"/>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6" name="Rectangle 85"/>
              <p:cNvSpPr>
                <a:spLocks noChangeArrowheads="1"/>
              </p:cNvSpPr>
              <p:nvPr/>
            </p:nvSpPr>
            <p:spPr bwMode="auto">
              <a:xfrm>
                <a:off x="4648" y="2057"/>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7" name="Rectangle 86"/>
              <p:cNvSpPr>
                <a:spLocks noChangeArrowheads="1"/>
              </p:cNvSpPr>
              <p:nvPr/>
            </p:nvSpPr>
            <p:spPr bwMode="auto">
              <a:xfrm>
                <a:off x="505" y="2222"/>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8" name="Rectangle 87"/>
              <p:cNvSpPr>
                <a:spLocks noChangeArrowheads="1"/>
              </p:cNvSpPr>
              <p:nvPr/>
            </p:nvSpPr>
            <p:spPr bwMode="auto">
              <a:xfrm>
                <a:off x="1224" y="2222"/>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9" name="Rectangle 88"/>
              <p:cNvSpPr>
                <a:spLocks noChangeArrowheads="1"/>
              </p:cNvSpPr>
              <p:nvPr/>
            </p:nvSpPr>
            <p:spPr bwMode="auto">
              <a:xfrm>
                <a:off x="2118" y="2222"/>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0" name="Rectangle 89"/>
              <p:cNvSpPr>
                <a:spLocks noChangeArrowheads="1"/>
              </p:cNvSpPr>
              <p:nvPr/>
            </p:nvSpPr>
            <p:spPr bwMode="auto">
              <a:xfrm>
                <a:off x="3036" y="2222"/>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1" name="Rectangle 90"/>
              <p:cNvSpPr>
                <a:spLocks noChangeArrowheads="1"/>
              </p:cNvSpPr>
              <p:nvPr/>
            </p:nvSpPr>
            <p:spPr bwMode="auto">
              <a:xfrm>
                <a:off x="3755" y="2222"/>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2" name="Rectangle 91"/>
              <p:cNvSpPr>
                <a:spLocks noChangeArrowheads="1"/>
              </p:cNvSpPr>
              <p:nvPr/>
            </p:nvSpPr>
            <p:spPr bwMode="auto">
              <a:xfrm>
                <a:off x="4648" y="2222"/>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3" name="Rectangle 92"/>
              <p:cNvSpPr>
                <a:spLocks noChangeArrowheads="1"/>
              </p:cNvSpPr>
              <p:nvPr/>
            </p:nvSpPr>
            <p:spPr bwMode="auto">
              <a:xfrm>
                <a:off x="505" y="2388"/>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4" name="Rectangle 93"/>
              <p:cNvSpPr>
                <a:spLocks noChangeArrowheads="1"/>
              </p:cNvSpPr>
              <p:nvPr/>
            </p:nvSpPr>
            <p:spPr bwMode="auto">
              <a:xfrm>
                <a:off x="1224" y="2388"/>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52.0%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5" name="Rectangle 94"/>
              <p:cNvSpPr>
                <a:spLocks noChangeArrowheads="1"/>
              </p:cNvSpPr>
              <p:nvPr/>
            </p:nvSpPr>
            <p:spPr bwMode="auto">
              <a:xfrm>
                <a:off x="2109" y="2388"/>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6" name="Rectangle 95"/>
              <p:cNvSpPr>
                <a:spLocks noChangeArrowheads="1"/>
              </p:cNvSpPr>
              <p:nvPr/>
            </p:nvSpPr>
            <p:spPr bwMode="auto">
              <a:xfrm>
                <a:off x="3036" y="2388"/>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7" name="Rectangle 96"/>
              <p:cNvSpPr>
                <a:spLocks noChangeArrowheads="1"/>
              </p:cNvSpPr>
              <p:nvPr/>
            </p:nvSpPr>
            <p:spPr bwMode="auto">
              <a:xfrm>
                <a:off x="3813" y="2388"/>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8" name="Rectangle 97"/>
              <p:cNvSpPr>
                <a:spLocks noChangeArrowheads="1"/>
              </p:cNvSpPr>
              <p:nvPr/>
            </p:nvSpPr>
            <p:spPr bwMode="auto">
              <a:xfrm>
                <a:off x="4648" y="2388"/>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89" name="Rectangle 98"/>
              <p:cNvSpPr>
                <a:spLocks noChangeArrowheads="1"/>
              </p:cNvSpPr>
              <p:nvPr/>
            </p:nvSpPr>
            <p:spPr bwMode="auto">
              <a:xfrm>
                <a:off x="505" y="2553"/>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0" name="Rectangle 99"/>
              <p:cNvSpPr>
                <a:spLocks noChangeArrowheads="1"/>
              </p:cNvSpPr>
              <p:nvPr/>
            </p:nvSpPr>
            <p:spPr bwMode="auto">
              <a:xfrm>
                <a:off x="1224" y="2553"/>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1" name="Rectangle 100"/>
              <p:cNvSpPr>
                <a:spLocks noChangeArrowheads="1"/>
              </p:cNvSpPr>
              <p:nvPr/>
            </p:nvSpPr>
            <p:spPr bwMode="auto">
              <a:xfrm>
                <a:off x="2109" y="2553"/>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2" name="Rectangle 101"/>
              <p:cNvSpPr>
                <a:spLocks noChangeArrowheads="1"/>
              </p:cNvSpPr>
              <p:nvPr/>
            </p:nvSpPr>
            <p:spPr bwMode="auto">
              <a:xfrm>
                <a:off x="3036" y="2553"/>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3" name="Rectangle 102"/>
              <p:cNvSpPr>
                <a:spLocks noChangeArrowheads="1"/>
              </p:cNvSpPr>
              <p:nvPr/>
            </p:nvSpPr>
            <p:spPr bwMode="auto">
              <a:xfrm>
                <a:off x="3755" y="2553"/>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4" name="Rectangle 103"/>
              <p:cNvSpPr>
                <a:spLocks noChangeArrowheads="1"/>
              </p:cNvSpPr>
              <p:nvPr/>
            </p:nvSpPr>
            <p:spPr bwMode="auto">
              <a:xfrm>
                <a:off x="4648" y="2553"/>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5" name="Rectangle 104"/>
              <p:cNvSpPr>
                <a:spLocks noChangeArrowheads="1"/>
              </p:cNvSpPr>
              <p:nvPr/>
            </p:nvSpPr>
            <p:spPr bwMode="auto">
              <a:xfrm>
                <a:off x="505" y="2718"/>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6" name="Rectangle 105"/>
              <p:cNvSpPr>
                <a:spLocks noChangeArrowheads="1"/>
              </p:cNvSpPr>
              <p:nvPr/>
            </p:nvSpPr>
            <p:spPr bwMode="auto">
              <a:xfrm>
                <a:off x="1224" y="2718"/>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83.0%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7" name="Rectangle 106"/>
              <p:cNvSpPr>
                <a:spLocks noChangeArrowheads="1"/>
              </p:cNvSpPr>
              <p:nvPr/>
            </p:nvSpPr>
            <p:spPr bwMode="auto">
              <a:xfrm>
                <a:off x="2109" y="2718"/>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8" name="Rectangle 107"/>
              <p:cNvSpPr>
                <a:spLocks noChangeArrowheads="1"/>
              </p:cNvSpPr>
              <p:nvPr/>
            </p:nvSpPr>
            <p:spPr bwMode="auto">
              <a:xfrm>
                <a:off x="3036" y="2718"/>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34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99" name="Rectangle 108"/>
              <p:cNvSpPr>
                <a:spLocks noChangeArrowheads="1"/>
              </p:cNvSpPr>
              <p:nvPr/>
            </p:nvSpPr>
            <p:spPr bwMode="auto">
              <a:xfrm>
                <a:off x="3755" y="2718"/>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61.0%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0" name="Rectangle 109"/>
              <p:cNvSpPr>
                <a:spLocks noChangeArrowheads="1"/>
              </p:cNvSpPr>
              <p:nvPr/>
            </p:nvSpPr>
            <p:spPr bwMode="auto">
              <a:xfrm>
                <a:off x="4648" y="2718"/>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1" name="Rectangle 110"/>
              <p:cNvSpPr>
                <a:spLocks noChangeArrowheads="1"/>
              </p:cNvSpPr>
              <p:nvPr/>
            </p:nvSpPr>
            <p:spPr bwMode="auto">
              <a:xfrm>
                <a:off x="505" y="2884"/>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2" name="Rectangle 111"/>
              <p:cNvSpPr>
                <a:spLocks noChangeArrowheads="1"/>
              </p:cNvSpPr>
              <p:nvPr/>
            </p:nvSpPr>
            <p:spPr bwMode="auto">
              <a:xfrm>
                <a:off x="1224" y="2884"/>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3" name="Rectangle 112"/>
              <p:cNvSpPr>
                <a:spLocks noChangeArrowheads="1"/>
              </p:cNvSpPr>
              <p:nvPr/>
            </p:nvSpPr>
            <p:spPr bwMode="auto">
              <a:xfrm>
                <a:off x="2118" y="2884"/>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4" name="Rectangle 113"/>
              <p:cNvSpPr>
                <a:spLocks noChangeArrowheads="1"/>
              </p:cNvSpPr>
              <p:nvPr/>
            </p:nvSpPr>
            <p:spPr bwMode="auto">
              <a:xfrm>
                <a:off x="3036" y="2884"/>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35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5" name="Rectangle 114"/>
              <p:cNvSpPr>
                <a:spLocks noChangeArrowheads="1"/>
              </p:cNvSpPr>
              <p:nvPr/>
            </p:nvSpPr>
            <p:spPr bwMode="auto">
              <a:xfrm>
                <a:off x="3755" y="2884"/>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42.0%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6" name="Rectangle 115"/>
              <p:cNvSpPr>
                <a:spLocks noChangeArrowheads="1"/>
              </p:cNvSpPr>
              <p:nvPr/>
            </p:nvSpPr>
            <p:spPr bwMode="auto">
              <a:xfrm>
                <a:off x="4648" y="2884"/>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7" name="Rectangle 116"/>
              <p:cNvSpPr>
                <a:spLocks noChangeArrowheads="1"/>
              </p:cNvSpPr>
              <p:nvPr/>
            </p:nvSpPr>
            <p:spPr bwMode="auto">
              <a:xfrm>
                <a:off x="505" y="3049"/>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8" name="Rectangle 117"/>
              <p:cNvSpPr>
                <a:spLocks noChangeArrowheads="1"/>
              </p:cNvSpPr>
              <p:nvPr/>
            </p:nvSpPr>
            <p:spPr bwMode="auto">
              <a:xfrm>
                <a:off x="1282" y="3049"/>
                <a:ext cx="31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09" name="Rectangle 118"/>
              <p:cNvSpPr>
                <a:spLocks noChangeArrowheads="1"/>
              </p:cNvSpPr>
              <p:nvPr/>
            </p:nvSpPr>
            <p:spPr bwMode="auto">
              <a:xfrm>
                <a:off x="2118" y="3049"/>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0" name="Rectangle 119"/>
              <p:cNvSpPr>
                <a:spLocks noChangeArrowheads="1"/>
              </p:cNvSpPr>
              <p:nvPr/>
            </p:nvSpPr>
            <p:spPr bwMode="auto">
              <a:xfrm>
                <a:off x="3036" y="3049"/>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1" name="Rectangle 120"/>
              <p:cNvSpPr>
                <a:spLocks noChangeArrowheads="1"/>
              </p:cNvSpPr>
              <p:nvPr/>
            </p:nvSpPr>
            <p:spPr bwMode="auto">
              <a:xfrm>
                <a:off x="3755" y="3049"/>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2" name="Rectangle 121"/>
              <p:cNvSpPr>
                <a:spLocks noChangeArrowheads="1"/>
              </p:cNvSpPr>
              <p:nvPr/>
            </p:nvSpPr>
            <p:spPr bwMode="auto">
              <a:xfrm>
                <a:off x="4648" y="3049"/>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3" name="Rectangle 122"/>
              <p:cNvSpPr>
                <a:spLocks noChangeArrowheads="1"/>
              </p:cNvSpPr>
              <p:nvPr/>
            </p:nvSpPr>
            <p:spPr bwMode="auto">
              <a:xfrm>
                <a:off x="505" y="3215"/>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4" name="Rectangle 123"/>
              <p:cNvSpPr>
                <a:spLocks noChangeArrowheads="1"/>
              </p:cNvSpPr>
              <p:nvPr/>
            </p:nvSpPr>
            <p:spPr bwMode="auto">
              <a:xfrm>
                <a:off x="1224" y="3215"/>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91.0%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5" name="Rectangle 124"/>
              <p:cNvSpPr>
                <a:spLocks noChangeArrowheads="1"/>
              </p:cNvSpPr>
              <p:nvPr/>
            </p:nvSpPr>
            <p:spPr bwMode="auto">
              <a:xfrm>
                <a:off x="2109" y="3215"/>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6" name="Rectangle 125"/>
              <p:cNvSpPr>
                <a:spLocks noChangeArrowheads="1"/>
              </p:cNvSpPr>
              <p:nvPr/>
            </p:nvSpPr>
            <p:spPr bwMode="auto">
              <a:xfrm>
                <a:off x="3036" y="3215"/>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37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7" name="Rectangle 126"/>
              <p:cNvSpPr>
                <a:spLocks noChangeArrowheads="1"/>
              </p:cNvSpPr>
              <p:nvPr/>
            </p:nvSpPr>
            <p:spPr bwMode="auto">
              <a:xfrm>
                <a:off x="3755" y="3215"/>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48.0%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8" name="Rectangle 127"/>
              <p:cNvSpPr>
                <a:spLocks noChangeArrowheads="1"/>
              </p:cNvSpPr>
              <p:nvPr/>
            </p:nvSpPr>
            <p:spPr bwMode="auto">
              <a:xfrm>
                <a:off x="4648" y="3215"/>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19" name="Rectangle 128"/>
              <p:cNvSpPr>
                <a:spLocks noChangeArrowheads="1"/>
              </p:cNvSpPr>
              <p:nvPr/>
            </p:nvSpPr>
            <p:spPr bwMode="auto">
              <a:xfrm>
                <a:off x="505" y="3380"/>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0" name="Rectangle 129"/>
              <p:cNvSpPr>
                <a:spLocks noChangeArrowheads="1"/>
              </p:cNvSpPr>
              <p:nvPr/>
            </p:nvSpPr>
            <p:spPr bwMode="auto">
              <a:xfrm>
                <a:off x="1224" y="3380"/>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1" name="Rectangle 130"/>
              <p:cNvSpPr>
                <a:spLocks noChangeArrowheads="1"/>
              </p:cNvSpPr>
              <p:nvPr/>
            </p:nvSpPr>
            <p:spPr bwMode="auto">
              <a:xfrm>
                <a:off x="2109" y="3380"/>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2" name="Rectangle 131"/>
              <p:cNvSpPr>
                <a:spLocks noChangeArrowheads="1"/>
              </p:cNvSpPr>
              <p:nvPr/>
            </p:nvSpPr>
            <p:spPr bwMode="auto">
              <a:xfrm>
                <a:off x="3036" y="3380"/>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3" name="Rectangle 132"/>
              <p:cNvSpPr>
                <a:spLocks noChangeArrowheads="1"/>
              </p:cNvSpPr>
              <p:nvPr/>
            </p:nvSpPr>
            <p:spPr bwMode="auto">
              <a:xfrm>
                <a:off x="3755" y="3380"/>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4" name="Rectangle 133"/>
              <p:cNvSpPr>
                <a:spLocks noChangeArrowheads="1"/>
              </p:cNvSpPr>
              <p:nvPr/>
            </p:nvSpPr>
            <p:spPr bwMode="auto">
              <a:xfrm>
                <a:off x="4648" y="3380"/>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5" name="Rectangle 134"/>
              <p:cNvSpPr>
                <a:spLocks noChangeArrowheads="1"/>
              </p:cNvSpPr>
              <p:nvPr/>
            </p:nvSpPr>
            <p:spPr bwMode="auto">
              <a:xfrm>
                <a:off x="505" y="3546"/>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6" name="Rectangle 135"/>
              <p:cNvSpPr>
                <a:spLocks noChangeArrowheads="1"/>
              </p:cNvSpPr>
              <p:nvPr/>
            </p:nvSpPr>
            <p:spPr bwMode="auto">
              <a:xfrm>
                <a:off x="1224" y="3546"/>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56.0%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7" name="Rectangle 136"/>
              <p:cNvSpPr>
                <a:spLocks noChangeArrowheads="1"/>
              </p:cNvSpPr>
              <p:nvPr/>
            </p:nvSpPr>
            <p:spPr bwMode="auto">
              <a:xfrm>
                <a:off x="2109" y="3546"/>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8" name="Rectangle 137"/>
              <p:cNvSpPr>
                <a:spLocks noChangeArrowheads="1"/>
              </p:cNvSpPr>
              <p:nvPr/>
            </p:nvSpPr>
            <p:spPr bwMode="auto">
              <a:xfrm>
                <a:off x="3036" y="3546"/>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9" name="Rectangle 138"/>
              <p:cNvSpPr>
                <a:spLocks noChangeArrowheads="1"/>
              </p:cNvSpPr>
              <p:nvPr/>
            </p:nvSpPr>
            <p:spPr bwMode="auto">
              <a:xfrm>
                <a:off x="3755" y="3546"/>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0" name="Rectangle 139"/>
              <p:cNvSpPr>
                <a:spLocks noChangeArrowheads="1"/>
              </p:cNvSpPr>
              <p:nvPr/>
            </p:nvSpPr>
            <p:spPr bwMode="auto">
              <a:xfrm>
                <a:off x="4648" y="3546"/>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1" name="Rectangle 140"/>
              <p:cNvSpPr>
                <a:spLocks noChangeArrowheads="1"/>
              </p:cNvSpPr>
              <p:nvPr/>
            </p:nvSpPr>
            <p:spPr bwMode="auto">
              <a:xfrm>
                <a:off x="505" y="3711"/>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2" name="Rectangle 141"/>
              <p:cNvSpPr>
                <a:spLocks noChangeArrowheads="1"/>
              </p:cNvSpPr>
              <p:nvPr/>
            </p:nvSpPr>
            <p:spPr bwMode="auto">
              <a:xfrm>
                <a:off x="1224" y="3711"/>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3" name="Rectangle 142"/>
              <p:cNvSpPr>
                <a:spLocks noChangeArrowheads="1"/>
              </p:cNvSpPr>
              <p:nvPr/>
            </p:nvSpPr>
            <p:spPr bwMode="auto">
              <a:xfrm>
                <a:off x="2109" y="3711"/>
                <a:ext cx="24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9C0006"/>
                    </a:solidFill>
                    <a:effectLst/>
                    <a:latin typeface="Calibri" pitchFamily="34" charset="0"/>
                    <a:cs typeface="Arial" pitchFamily="34" charset="0"/>
                  </a:rPr>
                  <a:t>Yes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4" name="Rectangle 143"/>
              <p:cNvSpPr>
                <a:spLocks noChangeArrowheads="1"/>
              </p:cNvSpPr>
              <p:nvPr/>
            </p:nvSpPr>
            <p:spPr bwMode="auto">
              <a:xfrm>
                <a:off x="3036" y="3711"/>
                <a:ext cx="1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5" name="Rectangle 144"/>
              <p:cNvSpPr>
                <a:spLocks noChangeArrowheads="1"/>
              </p:cNvSpPr>
              <p:nvPr/>
            </p:nvSpPr>
            <p:spPr bwMode="auto">
              <a:xfrm>
                <a:off x="3755" y="3711"/>
                <a:ext cx="37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6" name="Rectangle 145"/>
              <p:cNvSpPr>
                <a:spLocks noChangeArrowheads="1"/>
              </p:cNvSpPr>
              <p:nvPr/>
            </p:nvSpPr>
            <p:spPr bwMode="auto">
              <a:xfrm>
                <a:off x="4648" y="3711"/>
                <a:ext cx="21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37" name="Line 146"/>
              <p:cNvSpPr>
                <a:spLocks noChangeShapeType="1"/>
              </p:cNvSpPr>
              <p:nvPr/>
            </p:nvSpPr>
            <p:spPr bwMode="auto">
              <a:xfrm>
                <a:off x="480" y="386"/>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8" name="Rectangle 147"/>
              <p:cNvSpPr>
                <a:spLocks noChangeArrowheads="1"/>
              </p:cNvSpPr>
              <p:nvPr/>
            </p:nvSpPr>
            <p:spPr bwMode="auto">
              <a:xfrm>
                <a:off x="480" y="386"/>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9" name="Rectangle 148"/>
              <p:cNvSpPr>
                <a:spLocks noChangeArrowheads="1"/>
              </p:cNvSpPr>
              <p:nvPr/>
            </p:nvSpPr>
            <p:spPr bwMode="auto">
              <a:xfrm>
                <a:off x="2837" y="386"/>
                <a:ext cx="8"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0" name="Rectangle 149"/>
              <p:cNvSpPr>
                <a:spLocks noChangeArrowheads="1"/>
              </p:cNvSpPr>
              <p:nvPr/>
            </p:nvSpPr>
            <p:spPr bwMode="auto">
              <a:xfrm>
                <a:off x="3011" y="386"/>
                <a:ext cx="8"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1" name="Line 150"/>
              <p:cNvSpPr>
                <a:spLocks noChangeShapeType="1"/>
              </p:cNvSpPr>
              <p:nvPr/>
            </p:nvSpPr>
            <p:spPr bwMode="auto">
              <a:xfrm>
                <a:off x="480" y="551"/>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2" name="Rectangle 151"/>
              <p:cNvSpPr>
                <a:spLocks noChangeArrowheads="1"/>
              </p:cNvSpPr>
              <p:nvPr/>
            </p:nvSpPr>
            <p:spPr bwMode="auto">
              <a:xfrm>
                <a:off x="480" y="551"/>
                <a:ext cx="235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3" name="Line 152"/>
              <p:cNvSpPr>
                <a:spLocks noChangeShapeType="1"/>
              </p:cNvSpPr>
              <p:nvPr/>
            </p:nvSpPr>
            <p:spPr bwMode="auto">
              <a:xfrm>
                <a:off x="3540" y="386"/>
                <a:ext cx="0" cy="16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4" name="Rectangle 153"/>
              <p:cNvSpPr>
                <a:spLocks noChangeArrowheads="1"/>
              </p:cNvSpPr>
              <p:nvPr/>
            </p:nvSpPr>
            <p:spPr bwMode="auto">
              <a:xfrm>
                <a:off x="3540" y="386"/>
                <a:ext cx="8" cy="16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5" name="Line 154"/>
              <p:cNvSpPr>
                <a:spLocks noChangeShapeType="1"/>
              </p:cNvSpPr>
              <p:nvPr/>
            </p:nvSpPr>
            <p:spPr bwMode="auto">
              <a:xfrm>
                <a:off x="4069" y="386"/>
                <a:ext cx="0" cy="16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6" name="Rectangle 155"/>
              <p:cNvSpPr>
                <a:spLocks noChangeArrowheads="1"/>
              </p:cNvSpPr>
              <p:nvPr/>
            </p:nvSpPr>
            <p:spPr bwMode="auto">
              <a:xfrm>
                <a:off x="4069" y="386"/>
                <a:ext cx="9" cy="16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7" name="Line 156"/>
              <p:cNvSpPr>
                <a:spLocks noChangeShapeType="1"/>
              </p:cNvSpPr>
              <p:nvPr/>
            </p:nvSpPr>
            <p:spPr bwMode="auto">
              <a:xfrm>
                <a:off x="5368" y="386"/>
                <a:ext cx="0" cy="16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8" name="Rectangle 157"/>
              <p:cNvSpPr>
                <a:spLocks noChangeArrowheads="1"/>
              </p:cNvSpPr>
              <p:nvPr/>
            </p:nvSpPr>
            <p:spPr bwMode="auto">
              <a:xfrm>
                <a:off x="5368" y="386"/>
                <a:ext cx="8" cy="16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Line 158"/>
              <p:cNvSpPr>
                <a:spLocks noChangeShapeType="1"/>
              </p:cNvSpPr>
              <p:nvPr/>
            </p:nvSpPr>
            <p:spPr bwMode="auto">
              <a:xfrm>
                <a:off x="480" y="717"/>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0" name="Rectangle 159"/>
              <p:cNvSpPr>
                <a:spLocks noChangeArrowheads="1"/>
              </p:cNvSpPr>
              <p:nvPr/>
            </p:nvSpPr>
            <p:spPr bwMode="auto">
              <a:xfrm>
                <a:off x="480" y="717"/>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Line 160"/>
              <p:cNvSpPr>
                <a:spLocks noChangeShapeType="1"/>
              </p:cNvSpPr>
              <p:nvPr/>
            </p:nvSpPr>
            <p:spPr bwMode="auto">
              <a:xfrm>
                <a:off x="480" y="882"/>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2" name="Rectangle 161"/>
              <p:cNvSpPr>
                <a:spLocks noChangeArrowheads="1"/>
              </p:cNvSpPr>
              <p:nvPr/>
            </p:nvSpPr>
            <p:spPr bwMode="auto">
              <a:xfrm>
                <a:off x="480" y="882"/>
                <a:ext cx="235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Line 162"/>
              <p:cNvSpPr>
                <a:spLocks noChangeShapeType="1"/>
              </p:cNvSpPr>
              <p:nvPr/>
            </p:nvSpPr>
            <p:spPr bwMode="auto">
              <a:xfrm>
                <a:off x="480" y="1048"/>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4" name="Rectangle 163"/>
              <p:cNvSpPr>
                <a:spLocks noChangeArrowheads="1"/>
              </p:cNvSpPr>
              <p:nvPr/>
            </p:nvSpPr>
            <p:spPr bwMode="auto">
              <a:xfrm>
                <a:off x="480" y="1048"/>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Line 164"/>
              <p:cNvSpPr>
                <a:spLocks noChangeShapeType="1"/>
              </p:cNvSpPr>
              <p:nvPr/>
            </p:nvSpPr>
            <p:spPr bwMode="auto">
              <a:xfrm>
                <a:off x="480" y="1213"/>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6" name="Rectangle 165"/>
              <p:cNvSpPr>
                <a:spLocks noChangeArrowheads="1"/>
              </p:cNvSpPr>
              <p:nvPr/>
            </p:nvSpPr>
            <p:spPr bwMode="auto">
              <a:xfrm>
                <a:off x="480" y="1213"/>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Line 166"/>
              <p:cNvSpPr>
                <a:spLocks noChangeShapeType="1"/>
              </p:cNvSpPr>
              <p:nvPr/>
            </p:nvSpPr>
            <p:spPr bwMode="auto">
              <a:xfrm>
                <a:off x="3540" y="725"/>
                <a:ext cx="0" cy="4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8" name="Rectangle 167"/>
              <p:cNvSpPr>
                <a:spLocks noChangeArrowheads="1"/>
              </p:cNvSpPr>
              <p:nvPr/>
            </p:nvSpPr>
            <p:spPr bwMode="auto">
              <a:xfrm>
                <a:off x="3540" y="725"/>
                <a:ext cx="8" cy="4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9" name="Line 168"/>
              <p:cNvSpPr>
                <a:spLocks noChangeShapeType="1"/>
              </p:cNvSpPr>
              <p:nvPr/>
            </p:nvSpPr>
            <p:spPr bwMode="auto">
              <a:xfrm>
                <a:off x="4069" y="725"/>
                <a:ext cx="0" cy="4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0" name="Rectangle 169"/>
              <p:cNvSpPr>
                <a:spLocks noChangeArrowheads="1"/>
              </p:cNvSpPr>
              <p:nvPr/>
            </p:nvSpPr>
            <p:spPr bwMode="auto">
              <a:xfrm>
                <a:off x="4069" y="725"/>
                <a:ext cx="9" cy="4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1" name="Line 170"/>
              <p:cNvSpPr>
                <a:spLocks noChangeShapeType="1"/>
              </p:cNvSpPr>
              <p:nvPr/>
            </p:nvSpPr>
            <p:spPr bwMode="auto">
              <a:xfrm>
                <a:off x="5368" y="725"/>
                <a:ext cx="0" cy="4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2" name="Rectangle 171"/>
              <p:cNvSpPr>
                <a:spLocks noChangeArrowheads="1"/>
              </p:cNvSpPr>
              <p:nvPr/>
            </p:nvSpPr>
            <p:spPr bwMode="auto">
              <a:xfrm>
                <a:off x="5368" y="725"/>
                <a:ext cx="8" cy="4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3" name="Line 172"/>
              <p:cNvSpPr>
                <a:spLocks noChangeShapeType="1"/>
              </p:cNvSpPr>
              <p:nvPr/>
            </p:nvSpPr>
            <p:spPr bwMode="auto">
              <a:xfrm>
                <a:off x="480" y="1379"/>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4" name="Rectangle 173"/>
              <p:cNvSpPr>
                <a:spLocks noChangeArrowheads="1"/>
              </p:cNvSpPr>
              <p:nvPr/>
            </p:nvSpPr>
            <p:spPr bwMode="auto">
              <a:xfrm>
                <a:off x="480" y="1379"/>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5" name="Line 174"/>
              <p:cNvSpPr>
                <a:spLocks noChangeShapeType="1"/>
              </p:cNvSpPr>
              <p:nvPr/>
            </p:nvSpPr>
            <p:spPr bwMode="auto">
              <a:xfrm>
                <a:off x="480" y="1544"/>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6" name="Rectangle 175"/>
              <p:cNvSpPr>
                <a:spLocks noChangeArrowheads="1"/>
              </p:cNvSpPr>
              <p:nvPr/>
            </p:nvSpPr>
            <p:spPr bwMode="auto">
              <a:xfrm>
                <a:off x="480" y="1544"/>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7" name="Line 176"/>
              <p:cNvSpPr>
                <a:spLocks noChangeShapeType="1"/>
              </p:cNvSpPr>
              <p:nvPr/>
            </p:nvSpPr>
            <p:spPr bwMode="auto">
              <a:xfrm>
                <a:off x="480" y="1709"/>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8" name="Rectangle 177"/>
              <p:cNvSpPr>
                <a:spLocks noChangeArrowheads="1"/>
              </p:cNvSpPr>
              <p:nvPr/>
            </p:nvSpPr>
            <p:spPr bwMode="auto">
              <a:xfrm>
                <a:off x="480" y="1709"/>
                <a:ext cx="235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9" name="Line 178"/>
              <p:cNvSpPr>
                <a:spLocks noChangeShapeType="1"/>
              </p:cNvSpPr>
              <p:nvPr/>
            </p:nvSpPr>
            <p:spPr bwMode="auto">
              <a:xfrm>
                <a:off x="480" y="1875"/>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0" name="Rectangle 179"/>
              <p:cNvSpPr>
                <a:spLocks noChangeArrowheads="1"/>
              </p:cNvSpPr>
              <p:nvPr/>
            </p:nvSpPr>
            <p:spPr bwMode="auto">
              <a:xfrm>
                <a:off x="480" y="1875"/>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1" name="Line 180"/>
              <p:cNvSpPr>
                <a:spLocks noChangeShapeType="1"/>
              </p:cNvSpPr>
              <p:nvPr/>
            </p:nvSpPr>
            <p:spPr bwMode="auto">
              <a:xfrm>
                <a:off x="480" y="2040"/>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2" name="Rectangle 181"/>
              <p:cNvSpPr>
                <a:spLocks noChangeArrowheads="1"/>
              </p:cNvSpPr>
              <p:nvPr/>
            </p:nvSpPr>
            <p:spPr bwMode="auto">
              <a:xfrm>
                <a:off x="480" y="2040"/>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3" name="Line 182"/>
              <p:cNvSpPr>
                <a:spLocks noChangeShapeType="1"/>
              </p:cNvSpPr>
              <p:nvPr/>
            </p:nvSpPr>
            <p:spPr bwMode="auto">
              <a:xfrm>
                <a:off x="480" y="2206"/>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4" name="Rectangle 183"/>
              <p:cNvSpPr>
                <a:spLocks noChangeArrowheads="1"/>
              </p:cNvSpPr>
              <p:nvPr/>
            </p:nvSpPr>
            <p:spPr bwMode="auto">
              <a:xfrm>
                <a:off x="480" y="2206"/>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5" name="Line 184"/>
              <p:cNvSpPr>
                <a:spLocks noChangeShapeType="1"/>
              </p:cNvSpPr>
              <p:nvPr/>
            </p:nvSpPr>
            <p:spPr bwMode="auto">
              <a:xfrm>
                <a:off x="480" y="2371"/>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6" name="Rectangle 185"/>
              <p:cNvSpPr>
                <a:spLocks noChangeArrowheads="1"/>
              </p:cNvSpPr>
              <p:nvPr/>
            </p:nvSpPr>
            <p:spPr bwMode="auto">
              <a:xfrm>
                <a:off x="480" y="2371"/>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7" name="Line 186"/>
              <p:cNvSpPr>
                <a:spLocks noChangeShapeType="1"/>
              </p:cNvSpPr>
              <p:nvPr/>
            </p:nvSpPr>
            <p:spPr bwMode="auto">
              <a:xfrm>
                <a:off x="480" y="2536"/>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8" name="Rectangle 187"/>
              <p:cNvSpPr>
                <a:spLocks noChangeArrowheads="1"/>
              </p:cNvSpPr>
              <p:nvPr/>
            </p:nvSpPr>
            <p:spPr bwMode="auto">
              <a:xfrm>
                <a:off x="480" y="2536"/>
                <a:ext cx="235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9" name="Line 188"/>
              <p:cNvSpPr>
                <a:spLocks noChangeShapeType="1"/>
              </p:cNvSpPr>
              <p:nvPr/>
            </p:nvSpPr>
            <p:spPr bwMode="auto">
              <a:xfrm>
                <a:off x="480" y="2702"/>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0" name="Rectangle 189"/>
              <p:cNvSpPr>
                <a:spLocks noChangeArrowheads="1"/>
              </p:cNvSpPr>
              <p:nvPr/>
            </p:nvSpPr>
            <p:spPr bwMode="auto">
              <a:xfrm>
                <a:off x="480" y="2702"/>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1" name="Line 190"/>
              <p:cNvSpPr>
                <a:spLocks noChangeShapeType="1"/>
              </p:cNvSpPr>
              <p:nvPr/>
            </p:nvSpPr>
            <p:spPr bwMode="auto">
              <a:xfrm>
                <a:off x="3540" y="1387"/>
                <a:ext cx="0" cy="131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2" name="Rectangle 191"/>
              <p:cNvSpPr>
                <a:spLocks noChangeArrowheads="1"/>
              </p:cNvSpPr>
              <p:nvPr/>
            </p:nvSpPr>
            <p:spPr bwMode="auto">
              <a:xfrm>
                <a:off x="3540" y="1387"/>
                <a:ext cx="8" cy="131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3" name="Line 192"/>
              <p:cNvSpPr>
                <a:spLocks noChangeShapeType="1"/>
              </p:cNvSpPr>
              <p:nvPr/>
            </p:nvSpPr>
            <p:spPr bwMode="auto">
              <a:xfrm>
                <a:off x="4069" y="1387"/>
                <a:ext cx="0" cy="131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4" name="Rectangle 193"/>
              <p:cNvSpPr>
                <a:spLocks noChangeArrowheads="1"/>
              </p:cNvSpPr>
              <p:nvPr/>
            </p:nvSpPr>
            <p:spPr bwMode="auto">
              <a:xfrm>
                <a:off x="4069" y="1387"/>
                <a:ext cx="9" cy="131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5" name="Line 194"/>
              <p:cNvSpPr>
                <a:spLocks noChangeShapeType="1"/>
              </p:cNvSpPr>
              <p:nvPr/>
            </p:nvSpPr>
            <p:spPr bwMode="auto">
              <a:xfrm>
                <a:off x="5368" y="1387"/>
                <a:ext cx="0" cy="1315"/>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6" name="Rectangle 195"/>
              <p:cNvSpPr>
                <a:spLocks noChangeArrowheads="1"/>
              </p:cNvSpPr>
              <p:nvPr/>
            </p:nvSpPr>
            <p:spPr bwMode="auto">
              <a:xfrm>
                <a:off x="5368" y="1387"/>
                <a:ext cx="8" cy="131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7" name="Line 196"/>
              <p:cNvSpPr>
                <a:spLocks noChangeShapeType="1"/>
              </p:cNvSpPr>
              <p:nvPr/>
            </p:nvSpPr>
            <p:spPr bwMode="auto">
              <a:xfrm>
                <a:off x="480" y="2867"/>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8" name="Rectangle 197"/>
              <p:cNvSpPr>
                <a:spLocks noChangeArrowheads="1"/>
              </p:cNvSpPr>
              <p:nvPr/>
            </p:nvSpPr>
            <p:spPr bwMode="auto">
              <a:xfrm>
                <a:off x="480" y="2867"/>
                <a:ext cx="235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9" name="Line 198"/>
              <p:cNvSpPr>
                <a:spLocks noChangeShapeType="1"/>
              </p:cNvSpPr>
              <p:nvPr/>
            </p:nvSpPr>
            <p:spPr bwMode="auto">
              <a:xfrm>
                <a:off x="480" y="3033"/>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0" name="Rectangle 199"/>
              <p:cNvSpPr>
                <a:spLocks noChangeArrowheads="1"/>
              </p:cNvSpPr>
              <p:nvPr/>
            </p:nvSpPr>
            <p:spPr bwMode="auto">
              <a:xfrm>
                <a:off x="480" y="3033"/>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1" name="Line 200"/>
              <p:cNvSpPr>
                <a:spLocks noChangeShapeType="1"/>
              </p:cNvSpPr>
              <p:nvPr/>
            </p:nvSpPr>
            <p:spPr bwMode="auto">
              <a:xfrm>
                <a:off x="480" y="3198"/>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2" name="Rectangle 201"/>
              <p:cNvSpPr>
                <a:spLocks noChangeArrowheads="1"/>
              </p:cNvSpPr>
              <p:nvPr/>
            </p:nvSpPr>
            <p:spPr bwMode="auto">
              <a:xfrm>
                <a:off x="480" y="3198"/>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3" name="Line 202"/>
              <p:cNvSpPr>
                <a:spLocks noChangeShapeType="1"/>
              </p:cNvSpPr>
              <p:nvPr/>
            </p:nvSpPr>
            <p:spPr bwMode="auto">
              <a:xfrm>
                <a:off x="3540" y="3041"/>
                <a:ext cx="0" cy="15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4" name="Rectangle 203"/>
              <p:cNvSpPr>
                <a:spLocks noChangeArrowheads="1"/>
              </p:cNvSpPr>
              <p:nvPr/>
            </p:nvSpPr>
            <p:spPr bwMode="auto">
              <a:xfrm>
                <a:off x="3540" y="3041"/>
                <a:ext cx="8" cy="15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5" name="Line 204"/>
              <p:cNvSpPr>
                <a:spLocks noChangeShapeType="1"/>
              </p:cNvSpPr>
              <p:nvPr/>
            </p:nvSpPr>
            <p:spPr bwMode="auto">
              <a:xfrm>
                <a:off x="4069" y="3041"/>
                <a:ext cx="0" cy="15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206"/>
            <p:cNvSpPr>
              <a:spLocks noChangeArrowheads="1"/>
            </p:cNvSpPr>
            <p:nvPr/>
          </p:nvSpPr>
          <p:spPr bwMode="auto">
            <a:xfrm>
              <a:off x="4069" y="3041"/>
              <a:ext cx="9" cy="15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207"/>
            <p:cNvSpPr>
              <a:spLocks noChangeShapeType="1"/>
            </p:cNvSpPr>
            <p:nvPr/>
          </p:nvSpPr>
          <p:spPr bwMode="auto">
            <a:xfrm>
              <a:off x="5368" y="3041"/>
              <a:ext cx="0" cy="15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208"/>
            <p:cNvSpPr>
              <a:spLocks noChangeArrowheads="1"/>
            </p:cNvSpPr>
            <p:nvPr/>
          </p:nvSpPr>
          <p:spPr bwMode="auto">
            <a:xfrm>
              <a:off x="5368" y="3041"/>
              <a:ext cx="8" cy="15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Line 209"/>
            <p:cNvSpPr>
              <a:spLocks noChangeShapeType="1"/>
            </p:cNvSpPr>
            <p:nvPr/>
          </p:nvSpPr>
          <p:spPr bwMode="auto">
            <a:xfrm>
              <a:off x="480" y="3364"/>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0"/>
            <p:cNvSpPr>
              <a:spLocks noChangeArrowheads="1"/>
            </p:cNvSpPr>
            <p:nvPr/>
          </p:nvSpPr>
          <p:spPr bwMode="auto">
            <a:xfrm>
              <a:off x="480" y="3364"/>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211"/>
            <p:cNvSpPr>
              <a:spLocks noChangeShapeType="1"/>
            </p:cNvSpPr>
            <p:nvPr/>
          </p:nvSpPr>
          <p:spPr bwMode="auto">
            <a:xfrm>
              <a:off x="480" y="3529"/>
              <a:ext cx="2357"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2"/>
            <p:cNvSpPr>
              <a:spLocks noChangeArrowheads="1"/>
            </p:cNvSpPr>
            <p:nvPr/>
          </p:nvSpPr>
          <p:spPr bwMode="auto">
            <a:xfrm>
              <a:off x="480" y="3529"/>
              <a:ext cx="235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213"/>
            <p:cNvSpPr>
              <a:spLocks noChangeShapeType="1"/>
            </p:cNvSpPr>
            <p:nvPr/>
          </p:nvSpPr>
          <p:spPr bwMode="auto">
            <a:xfrm>
              <a:off x="480" y="386"/>
              <a:ext cx="0" cy="33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4"/>
            <p:cNvSpPr>
              <a:spLocks noChangeArrowheads="1"/>
            </p:cNvSpPr>
            <p:nvPr/>
          </p:nvSpPr>
          <p:spPr bwMode="auto">
            <a:xfrm>
              <a:off x="480" y="386"/>
              <a:ext cx="8" cy="33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215"/>
            <p:cNvSpPr>
              <a:spLocks noChangeShapeType="1"/>
            </p:cNvSpPr>
            <p:nvPr/>
          </p:nvSpPr>
          <p:spPr bwMode="auto">
            <a:xfrm>
              <a:off x="1009" y="386"/>
              <a:ext cx="0" cy="33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6"/>
            <p:cNvSpPr>
              <a:spLocks noChangeArrowheads="1"/>
            </p:cNvSpPr>
            <p:nvPr/>
          </p:nvSpPr>
          <p:spPr bwMode="auto">
            <a:xfrm>
              <a:off x="1009" y="386"/>
              <a:ext cx="9" cy="33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217"/>
            <p:cNvSpPr>
              <a:spLocks noChangeShapeType="1"/>
            </p:cNvSpPr>
            <p:nvPr/>
          </p:nvSpPr>
          <p:spPr bwMode="auto">
            <a:xfrm>
              <a:off x="1539" y="386"/>
              <a:ext cx="0" cy="330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8"/>
            <p:cNvSpPr>
              <a:spLocks noChangeArrowheads="1"/>
            </p:cNvSpPr>
            <p:nvPr/>
          </p:nvSpPr>
          <p:spPr bwMode="auto">
            <a:xfrm>
              <a:off x="1539" y="386"/>
              <a:ext cx="8" cy="330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219"/>
            <p:cNvSpPr>
              <a:spLocks noChangeShapeType="1"/>
            </p:cNvSpPr>
            <p:nvPr/>
          </p:nvSpPr>
          <p:spPr bwMode="auto">
            <a:xfrm>
              <a:off x="480" y="38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0"/>
            <p:cNvSpPr>
              <a:spLocks noChangeArrowheads="1"/>
            </p:cNvSpPr>
            <p:nvPr/>
          </p:nvSpPr>
          <p:spPr bwMode="auto">
            <a:xfrm>
              <a:off x="480" y="3868"/>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221"/>
            <p:cNvSpPr>
              <a:spLocks noChangeShapeType="1"/>
            </p:cNvSpPr>
            <p:nvPr/>
          </p:nvSpPr>
          <p:spPr bwMode="auto">
            <a:xfrm>
              <a:off x="1009" y="38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2"/>
            <p:cNvSpPr>
              <a:spLocks noChangeArrowheads="1"/>
            </p:cNvSpPr>
            <p:nvPr/>
          </p:nvSpPr>
          <p:spPr bwMode="auto">
            <a:xfrm>
              <a:off x="1009" y="3868"/>
              <a:ext cx="9"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223"/>
            <p:cNvSpPr>
              <a:spLocks noChangeShapeType="1"/>
            </p:cNvSpPr>
            <p:nvPr/>
          </p:nvSpPr>
          <p:spPr bwMode="auto">
            <a:xfrm>
              <a:off x="1539" y="38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4"/>
            <p:cNvSpPr>
              <a:spLocks noChangeArrowheads="1"/>
            </p:cNvSpPr>
            <p:nvPr/>
          </p:nvSpPr>
          <p:spPr bwMode="auto">
            <a:xfrm>
              <a:off x="1539" y="3868"/>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225"/>
            <p:cNvSpPr>
              <a:spLocks noChangeShapeType="1"/>
            </p:cNvSpPr>
            <p:nvPr/>
          </p:nvSpPr>
          <p:spPr bwMode="auto">
            <a:xfrm>
              <a:off x="2837" y="38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6"/>
            <p:cNvSpPr>
              <a:spLocks noChangeArrowheads="1"/>
            </p:cNvSpPr>
            <p:nvPr/>
          </p:nvSpPr>
          <p:spPr bwMode="auto">
            <a:xfrm>
              <a:off x="2837" y="3868"/>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27"/>
            <p:cNvSpPr>
              <a:spLocks noChangeShapeType="1"/>
            </p:cNvSpPr>
            <p:nvPr/>
          </p:nvSpPr>
          <p:spPr bwMode="auto">
            <a:xfrm>
              <a:off x="3011" y="38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4" name="Rectangle 228"/>
            <p:cNvSpPr>
              <a:spLocks noChangeArrowheads="1"/>
            </p:cNvSpPr>
            <p:nvPr/>
          </p:nvSpPr>
          <p:spPr bwMode="auto">
            <a:xfrm>
              <a:off x="3011" y="3868"/>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6" name="Line 229"/>
            <p:cNvSpPr>
              <a:spLocks noChangeShapeType="1"/>
            </p:cNvSpPr>
            <p:nvPr/>
          </p:nvSpPr>
          <p:spPr bwMode="auto">
            <a:xfrm>
              <a:off x="3540" y="3372"/>
              <a:ext cx="1" cy="49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7" name="Rectangle 230"/>
            <p:cNvSpPr>
              <a:spLocks noChangeArrowheads="1"/>
            </p:cNvSpPr>
            <p:nvPr/>
          </p:nvSpPr>
          <p:spPr bwMode="auto">
            <a:xfrm>
              <a:off x="3540" y="3372"/>
              <a:ext cx="8" cy="50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8" name="Line 231"/>
            <p:cNvSpPr>
              <a:spLocks noChangeShapeType="1"/>
            </p:cNvSpPr>
            <p:nvPr/>
          </p:nvSpPr>
          <p:spPr bwMode="auto">
            <a:xfrm>
              <a:off x="4069" y="3372"/>
              <a:ext cx="1" cy="49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9" name="Rectangle 232"/>
            <p:cNvSpPr>
              <a:spLocks noChangeArrowheads="1"/>
            </p:cNvSpPr>
            <p:nvPr/>
          </p:nvSpPr>
          <p:spPr bwMode="auto">
            <a:xfrm>
              <a:off x="4069" y="3372"/>
              <a:ext cx="9" cy="50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Line 233"/>
            <p:cNvSpPr>
              <a:spLocks noChangeShapeType="1"/>
            </p:cNvSpPr>
            <p:nvPr/>
          </p:nvSpPr>
          <p:spPr bwMode="auto">
            <a:xfrm>
              <a:off x="5368" y="3372"/>
              <a:ext cx="1" cy="49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 name="Rectangle 234"/>
            <p:cNvSpPr>
              <a:spLocks noChangeArrowheads="1"/>
            </p:cNvSpPr>
            <p:nvPr/>
          </p:nvSpPr>
          <p:spPr bwMode="auto">
            <a:xfrm>
              <a:off x="5368" y="3372"/>
              <a:ext cx="8" cy="50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Line 235"/>
            <p:cNvSpPr>
              <a:spLocks noChangeShapeType="1"/>
            </p:cNvSpPr>
            <p:nvPr/>
          </p:nvSpPr>
          <p:spPr bwMode="auto">
            <a:xfrm>
              <a:off x="3019" y="386"/>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3" name="Rectangle 236"/>
            <p:cNvSpPr>
              <a:spLocks noChangeArrowheads="1"/>
            </p:cNvSpPr>
            <p:nvPr/>
          </p:nvSpPr>
          <p:spPr bwMode="auto">
            <a:xfrm>
              <a:off x="3019" y="386"/>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Line 237"/>
            <p:cNvSpPr>
              <a:spLocks noChangeShapeType="1"/>
            </p:cNvSpPr>
            <p:nvPr/>
          </p:nvSpPr>
          <p:spPr bwMode="auto">
            <a:xfrm>
              <a:off x="5376" y="55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5" name="Rectangle 238"/>
            <p:cNvSpPr>
              <a:spLocks noChangeArrowheads="1"/>
            </p:cNvSpPr>
            <p:nvPr/>
          </p:nvSpPr>
          <p:spPr bwMode="auto">
            <a:xfrm>
              <a:off x="5376" y="551"/>
              <a:ext cx="8"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Line 239"/>
            <p:cNvSpPr>
              <a:spLocks noChangeShapeType="1"/>
            </p:cNvSpPr>
            <p:nvPr/>
          </p:nvSpPr>
          <p:spPr bwMode="auto">
            <a:xfrm>
              <a:off x="5376" y="71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7" name="Rectangle 240"/>
            <p:cNvSpPr>
              <a:spLocks noChangeArrowheads="1"/>
            </p:cNvSpPr>
            <p:nvPr/>
          </p:nvSpPr>
          <p:spPr bwMode="auto">
            <a:xfrm>
              <a:off x="5376" y="717"/>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8" name="Line 241"/>
            <p:cNvSpPr>
              <a:spLocks noChangeShapeType="1"/>
            </p:cNvSpPr>
            <p:nvPr/>
          </p:nvSpPr>
          <p:spPr bwMode="auto">
            <a:xfrm>
              <a:off x="3019" y="882"/>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9" name="Rectangle 242"/>
            <p:cNvSpPr>
              <a:spLocks noChangeArrowheads="1"/>
            </p:cNvSpPr>
            <p:nvPr/>
          </p:nvSpPr>
          <p:spPr bwMode="auto">
            <a:xfrm>
              <a:off x="3019" y="882"/>
              <a:ext cx="2365"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0" name="Line 243"/>
            <p:cNvSpPr>
              <a:spLocks noChangeShapeType="1"/>
            </p:cNvSpPr>
            <p:nvPr/>
          </p:nvSpPr>
          <p:spPr bwMode="auto">
            <a:xfrm>
              <a:off x="3019" y="1048"/>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1" name="Rectangle 244"/>
            <p:cNvSpPr>
              <a:spLocks noChangeArrowheads="1"/>
            </p:cNvSpPr>
            <p:nvPr/>
          </p:nvSpPr>
          <p:spPr bwMode="auto">
            <a:xfrm>
              <a:off x="3019" y="1048"/>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2" name="Line 245"/>
            <p:cNvSpPr>
              <a:spLocks noChangeShapeType="1"/>
            </p:cNvSpPr>
            <p:nvPr/>
          </p:nvSpPr>
          <p:spPr bwMode="auto">
            <a:xfrm>
              <a:off x="5376" y="121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3" name="Rectangle 246"/>
            <p:cNvSpPr>
              <a:spLocks noChangeArrowheads="1"/>
            </p:cNvSpPr>
            <p:nvPr/>
          </p:nvSpPr>
          <p:spPr bwMode="auto">
            <a:xfrm>
              <a:off x="5376" y="1213"/>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4" name="Line 247"/>
            <p:cNvSpPr>
              <a:spLocks noChangeShapeType="1"/>
            </p:cNvSpPr>
            <p:nvPr/>
          </p:nvSpPr>
          <p:spPr bwMode="auto">
            <a:xfrm>
              <a:off x="5376" y="137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5" name="Rectangle 248"/>
            <p:cNvSpPr>
              <a:spLocks noChangeArrowheads="1"/>
            </p:cNvSpPr>
            <p:nvPr/>
          </p:nvSpPr>
          <p:spPr bwMode="auto">
            <a:xfrm>
              <a:off x="5376" y="1379"/>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Line 249"/>
            <p:cNvSpPr>
              <a:spLocks noChangeShapeType="1"/>
            </p:cNvSpPr>
            <p:nvPr/>
          </p:nvSpPr>
          <p:spPr bwMode="auto">
            <a:xfrm>
              <a:off x="3019" y="1544"/>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7" name="Rectangle 250"/>
            <p:cNvSpPr>
              <a:spLocks noChangeArrowheads="1"/>
            </p:cNvSpPr>
            <p:nvPr/>
          </p:nvSpPr>
          <p:spPr bwMode="auto">
            <a:xfrm>
              <a:off x="3019" y="1544"/>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8" name="Line 251"/>
            <p:cNvSpPr>
              <a:spLocks noChangeShapeType="1"/>
            </p:cNvSpPr>
            <p:nvPr/>
          </p:nvSpPr>
          <p:spPr bwMode="auto">
            <a:xfrm>
              <a:off x="3019" y="1709"/>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9" name="Rectangle 252"/>
            <p:cNvSpPr>
              <a:spLocks noChangeArrowheads="1"/>
            </p:cNvSpPr>
            <p:nvPr/>
          </p:nvSpPr>
          <p:spPr bwMode="auto">
            <a:xfrm>
              <a:off x="3019" y="1709"/>
              <a:ext cx="2365"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0" name="Line 253"/>
            <p:cNvSpPr>
              <a:spLocks noChangeShapeType="1"/>
            </p:cNvSpPr>
            <p:nvPr/>
          </p:nvSpPr>
          <p:spPr bwMode="auto">
            <a:xfrm>
              <a:off x="3019" y="1875"/>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1" name="Rectangle 254"/>
            <p:cNvSpPr>
              <a:spLocks noChangeArrowheads="1"/>
            </p:cNvSpPr>
            <p:nvPr/>
          </p:nvSpPr>
          <p:spPr bwMode="auto">
            <a:xfrm>
              <a:off x="3019" y="1875"/>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2" name="Line 255"/>
            <p:cNvSpPr>
              <a:spLocks noChangeShapeType="1"/>
            </p:cNvSpPr>
            <p:nvPr/>
          </p:nvSpPr>
          <p:spPr bwMode="auto">
            <a:xfrm>
              <a:off x="3019" y="2040"/>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3" name="Rectangle 256"/>
            <p:cNvSpPr>
              <a:spLocks noChangeArrowheads="1"/>
            </p:cNvSpPr>
            <p:nvPr/>
          </p:nvSpPr>
          <p:spPr bwMode="auto">
            <a:xfrm>
              <a:off x="3019" y="2040"/>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4" name="Line 257"/>
            <p:cNvSpPr>
              <a:spLocks noChangeShapeType="1"/>
            </p:cNvSpPr>
            <p:nvPr/>
          </p:nvSpPr>
          <p:spPr bwMode="auto">
            <a:xfrm>
              <a:off x="3019" y="2206"/>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5" name="Rectangle 258"/>
            <p:cNvSpPr>
              <a:spLocks noChangeArrowheads="1"/>
            </p:cNvSpPr>
            <p:nvPr/>
          </p:nvSpPr>
          <p:spPr bwMode="auto">
            <a:xfrm>
              <a:off x="3019" y="2206"/>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6" name="Line 259"/>
            <p:cNvSpPr>
              <a:spLocks noChangeShapeType="1"/>
            </p:cNvSpPr>
            <p:nvPr/>
          </p:nvSpPr>
          <p:spPr bwMode="auto">
            <a:xfrm>
              <a:off x="3019" y="2371"/>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7" name="Rectangle 260"/>
            <p:cNvSpPr>
              <a:spLocks noChangeArrowheads="1"/>
            </p:cNvSpPr>
            <p:nvPr/>
          </p:nvSpPr>
          <p:spPr bwMode="auto">
            <a:xfrm>
              <a:off x="3019" y="2371"/>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8" name="Line 261"/>
            <p:cNvSpPr>
              <a:spLocks noChangeShapeType="1"/>
            </p:cNvSpPr>
            <p:nvPr/>
          </p:nvSpPr>
          <p:spPr bwMode="auto">
            <a:xfrm>
              <a:off x="3019" y="2536"/>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9" name="Rectangle 262"/>
            <p:cNvSpPr>
              <a:spLocks noChangeArrowheads="1"/>
            </p:cNvSpPr>
            <p:nvPr/>
          </p:nvSpPr>
          <p:spPr bwMode="auto">
            <a:xfrm>
              <a:off x="3019" y="2536"/>
              <a:ext cx="2365"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0" name="Line 263"/>
            <p:cNvSpPr>
              <a:spLocks noChangeShapeType="1"/>
            </p:cNvSpPr>
            <p:nvPr/>
          </p:nvSpPr>
          <p:spPr bwMode="auto">
            <a:xfrm>
              <a:off x="5376" y="270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1" name="Rectangle 264"/>
            <p:cNvSpPr>
              <a:spLocks noChangeArrowheads="1"/>
            </p:cNvSpPr>
            <p:nvPr/>
          </p:nvSpPr>
          <p:spPr bwMode="auto">
            <a:xfrm>
              <a:off x="5376" y="2702"/>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2" name="Line 265"/>
            <p:cNvSpPr>
              <a:spLocks noChangeShapeType="1"/>
            </p:cNvSpPr>
            <p:nvPr/>
          </p:nvSpPr>
          <p:spPr bwMode="auto">
            <a:xfrm>
              <a:off x="5376" y="286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266"/>
            <p:cNvSpPr>
              <a:spLocks noChangeArrowheads="1"/>
            </p:cNvSpPr>
            <p:nvPr/>
          </p:nvSpPr>
          <p:spPr bwMode="auto">
            <a:xfrm>
              <a:off x="5376" y="2867"/>
              <a:ext cx="8"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Line 267"/>
            <p:cNvSpPr>
              <a:spLocks noChangeShapeType="1"/>
            </p:cNvSpPr>
            <p:nvPr/>
          </p:nvSpPr>
          <p:spPr bwMode="auto">
            <a:xfrm>
              <a:off x="5376" y="303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5" name="Rectangle 268"/>
            <p:cNvSpPr>
              <a:spLocks noChangeArrowheads="1"/>
            </p:cNvSpPr>
            <p:nvPr/>
          </p:nvSpPr>
          <p:spPr bwMode="auto">
            <a:xfrm>
              <a:off x="5376" y="3033"/>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6" name="Line 269"/>
            <p:cNvSpPr>
              <a:spLocks noChangeShapeType="1"/>
            </p:cNvSpPr>
            <p:nvPr/>
          </p:nvSpPr>
          <p:spPr bwMode="auto">
            <a:xfrm>
              <a:off x="5376" y="319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7" name="Rectangle 270"/>
            <p:cNvSpPr>
              <a:spLocks noChangeArrowheads="1"/>
            </p:cNvSpPr>
            <p:nvPr/>
          </p:nvSpPr>
          <p:spPr bwMode="auto">
            <a:xfrm>
              <a:off x="5376" y="3198"/>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8" name="Line 271"/>
            <p:cNvSpPr>
              <a:spLocks noChangeShapeType="1"/>
            </p:cNvSpPr>
            <p:nvPr/>
          </p:nvSpPr>
          <p:spPr bwMode="auto">
            <a:xfrm>
              <a:off x="5376" y="33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9" name="Rectangle 272"/>
            <p:cNvSpPr>
              <a:spLocks noChangeArrowheads="1"/>
            </p:cNvSpPr>
            <p:nvPr/>
          </p:nvSpPr>
          <p:spPr bwMode="auto">
            <a:xfrm>
              <a:off x="5376" y="3364"/>
              <a:ext cx="8"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0" name="Line 273"/>
            <p:cNvSpPr>
              <a:spLocks noChangeShapeType="1"/>
            </p:cNvSpPr>
            <p:nvPr/>
          </p:nvSpPr>
          <p:spPr bwMode="auto">
            <a:xfrm>
              <a:off x="3019" y="3529"/>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1" name="Rectangle 274"/>
            <p:cNvSpPr>
              <a:spLocks noChangeArrowheads="1"/>
            </p:cNvSpPr>
            <p:nvPr/>
          </p:nvSpPr>
          <p:spPr bwMode="auto">
            <a:xfrm>
              <a:off x="3019" y="3529"/>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Line 275"/>
            <p:cNvSpPr>
              <a:spLocks noChangeShapeType="1"/>
            </p:cNvSpPr>
            <p:nvPr/>
          </p:nvSpPr>
          <p:spPr bwMode="auto">
            <a:xfrm>
              <a:off x="3019" y="3694"/>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3" name="Rectangle 276"/>
            <p:cNvSpPr>
              <a:spLocks noChangeArrowheads="1"/>
            </p:cNvSpPr>
            <p:nvPr/>
          </p:nvSpPr>
          <p:spPr bwMode="auto">
            <a:xfrm>
              <a:off x="3019" y="3694"/>
              <a:ext cx="2365"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4" name="Line 277"/>
            <p:cNvSpPr>
              <a:spLocks noChangeShapeType="1"/>
            </p:cNvSpPr>
            <p:nvPr/>
          </p:nvSpPr>
          <p:spPr bwMode="auto">
            <a:xfrm>
              <a:off x="3019" y="3860"/>
              <a:ext cx="2357"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5" name="Rectangle 278"/>
            <p:cNvSpPr>
              <a:spLocks noChangeArrowheads="1"/>
            </p:cNvSpPr>
            <p:nvPr/>
          </p:nvSpPr>
          <p:spPr bwMode="auto">
            <a:xfrm>
              <a:off x="3019" y="3860"/>
              <a:ext cx="2365"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08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Water Algorithm</a:t>
            </a:r>
            <a:endParaRPr lang="en-US" dirty="0"/>
          </a:p>
        </p:txBody>
      </p:sp>
      <p:sp>
        <p:nvSpPr>
          <p:cNvPr id="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214"/>
          <p:cNvGrpSpPr>
            <a:grpSpLocks/>
          </p:cNvGrpSpPr>
          <p:nvPr/>
        </p:nvGrpSpPr>
        <p:grpSpPr bwMode="auto">
          <a:xfrm>
            <a:off x="1295373" y="2209800"/>
            <a:ext cx="6219393" cy="4324144"/>
            <a:chOff x="-1404" y="0"/>
            <a:chExt cx="59798" cy="41665"/>
          </a:xfrm>
        </p:grpSpPr>
        <p:sp>
          <p:nvSpPr>
            <p:cNvPr id="6" name="Rounded Rectangle 215"/>
            <p:cNvSpPr>
              <a:spLocks noChangeArrowheads="1"/>
            </p:cNvSpPr>
            <p:nvPr/>
          </p:nvSpPr>
          <p:spPr bwMode="auto">
            <a:xfrm>
              <a:off x="8453" y="0"/>
              <a:ext cx="11208" cy="784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Within USWT limits?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7" name="Rounded Rectangle 216"/>
            <p:cNvSpPr>
              <a:spLocks noChangeArrowheads="1"/>
            </p:cNvSpPr>
            <p:nvPr/>
          </p:nvSpPr>
          <p:spPr bwMode="auto">
            <a:xfrm>
              <a:off x="47186" y="13543"/>
              <a:ext cx="11208" cy="784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Temperature above 32˚C</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217"/>
            <p:cNvSpPr>
              <a:spLocks noChangeArrowheads="1"/>
            </p:cNvSpPr>
            <p:nvPr/>
          </p:nvSpPr>
          <p:spPr bwMode="auto">
            <a:xfrm>
              <a:off x="6597" y="30364"/>
              <a:ext cx="12547" cy="784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dirty="0" smtClean="0">
                  <a:latin typeface="Times New Roman" pitchFamily="18" charset="0"/>
                  <a:cs typeface="Times New Roman" pitchFamily="18" charset="0"/>
                </a:rPr>
                <a:t>Raining/Rain detected soon?</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ounded Rectangle 218"/>
            <p:cNvSpPr>
              <a:spLocks noChangeArrowheads="1"/>
            </p:cNvSpPr>
            <p:nvPr/>
          </p:nvSpPr>
          <p:spPr bwMode="auto">
            <a:xfrm>
              <a:off x="27604" y="0"/>
              <a:ext cx="11208" cy="784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Soil Field Capacity below 75%?</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0" name="Rounded Rectangle 219"/>
            <p:cNvSpPr>
              <a:spLocks noChangeArrowheads="1"/>
            </p:cNvSpPr>
            <p:nvPr/>
          </p:nvSpPr>
          <p:spPr bwMode="auto">
            <a:xfrm>
              <a:off x="47186" y="30364"/>
              <a:ext cx="11208" cy="784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Temperature above 25˚C?</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ounded Rectangle 220"/>
            <p:cNvSpPr>
              <a:spLocks noChangeArrowheads="1"/>
            </p:cNvSpPr>
            <p:nvPr/>
          </p:nvSpPr>
          <p:spPr bwMode="auto">
            <a:xfrm>
              <a:off x="27690" y="30364"/>
              <a:ext cx="11208" cy="7849"/>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Humidity below 50%?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2" name="Rounded Rectangle 221"/>
            <p:cNvSpPr>
              <a:spLocks noChangeArrowheads="1"/>
            </p:cNvSpPr>
            <p:nvPr/>
          </p:nvSpPr>
          <p:spPr bwMode="auto">
            <a:xfrm>
              <a:off x="47186" y="0"/>
              <a:ext cx="11208" cy="7848"/>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Temperature below 5˚C?</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3" name="Rounded Rectangle 222"/>
            <p:cNvSpPr>
              <a:spLocks noChangeArrowheads="1"/>
            </p:cNvSpPr>
            <p:nvPr/>
          </p:nvSpPr>
          <p:spPr bwMode="auto">
            <a:xfrm>
              <a:off x="27690" y="13716"/>
              <a:ext cx="11208" cy="7848"/>
            </a:xfrm>
            <a:prstGeom prst="roundRect">
              <a:avLst>
                <a:gd name="adj" fmla="val 16667"/>
              </a:avLst>
            </a:prstGeom>
            <a:solidFill>
              <a:srgbClr val="4BACC6"/>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Do Not Water</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4" name="Rounded Rectangle 223"/>
            <p:cNvSpPr>
              <a:spLocks noChangeArrowheads="1"/>
            </p:cNvSpPr>
            <p:nvPr/>
          </p:nvSpPr>
          <p:spPr bwMode="auto">
            <a:xfrm>
              <a:off x="8453" y="13457"/>
              <a:ext cx="11208" cy="7848"/>
            </a:xfrm>
            <a:prstGeom prst="roundRect">
              <a:avLst>
                <a:gd name="adj" fmla="val 16667"/>
              </a:avLst>
            </a:prstGeom>
            <a:solidFill>
              <a:srgbClr val="4BACC6"/>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Water</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15" name="Straight Arrow Connector 224"/>
            <p:cNvSpPr>
              <a:spLocks noChangeShapeType="1"/>
            </p:cNvSpPr>
            <p:nvPr/>
          </p:nvSpPr>
          <p:spPr bwMode="auto">
            <a:xfrm>
              <a:off x="19668" y="3795"/>
              <a:ext cx="8029"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6" name="Straight Arrow Connector 225"/>
            <p:cNvSpPr>
              <a:spLocks noChangeShapeType="1"/>
            </p:cNvSpPr>
            <p:nvPr/>
          </p:nvSpPr>
          <p:spPr bwMode="auto">
            <a:xfrm>
              <a:off x="19150" y="7850"/>
              <a:ext cx="8551" cy="6902"/>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7" name="Straight Arrow Connector 226"/>
            <p:cNvSpPr>
              <a:spLocks noChangeShapeType="1"/>
            </p:cNvSpPr>
            <p:nvPr/>
          </p:nvSpPr>
          <p:spPr bwMode="auto">
            <a:xfrm>
              <a:off x="33211" y="7850"/>
              <a:ext cx="0" cy="6297"/>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8" name="Straight Arrow Connector 227"/>
            <p:cNvSpPr>
              <a:spLocks noChangeShapeType="1"/>
            </p:cNvSpPr>
            <p:nvPr/>
          </p:nvSpPr>
          <p:spPr bwMode="auto">
            <a:xfrm>
              <a:off x="38905" y="3795"/>
              <a:ext cx="8288"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9" name="Straight Arrow Connector 228"/>
            <p:cNvSpPr>
              <a:spLocks noChangeShapeType="1"/>
            </p:cNvSpPr>
            <p:nvPr/>
          </p:nvSpPr>
          <p:spPr bwMode="auto">
            <a:xfrm>
              <a:off x="52879" y="7850"/>
              <a:ext cx="0" cy="5607"/>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0" name="Straight Arrow Connector 229"/>
            <p:cNvSpPr>
              <a:spLocks noChangeShapeType="1"/>
            </p:cNvSpPr>
            <p:nvPr/>
          </p:nvSpPr>
          <p:spPr bwMode="auto">
            <a:xfrm flipH="1">
              <a:off x="38732" y="7850"/>
              <a:ext cx="8892" cy="629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1" name="Straight Arrow Connector 230"/>
            <p:cNvSpPr>
              <a:spLocks noChangeShapeType="1"/>
            </p:cNvSpPr>
            <p:nvPr/>
          </p:nvSpPr>
          <p:spPr bwMode="auto">
            <a:xfrm flipH="1">
              <a:off x="38905" y="17425"/>
              <a:ext cx="8281"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 name="Straight Arrow Connector 231"/>
            <p:cNvSpPr>
              <a:spLocks noChangeShapeType="1"/>
            </p:cNvSpPr>
            <p:nvPr/>
          </p:nvSpPr>
          <p:spPr bwMode="auto">
            <a:xfrm>
              <a:off x="52879" y="21566"/>
              <a:ext cx="0" cy="880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 name="Straight Arrow Connector 232"/>
            <p:cNvSpPr>
              <a:spLocks noChangeShapeType="1"/>
            </p:cNvSpPr>
            <p:nvPr/>
          </p:nvSpPr>
          <p:spPr bwMode="auto">
            <a:xfrm flipH="1">
              <a:off x="38905" y="34160"/>
              <a:ext cx="8286"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 name="Straight Arrow Connector 233"/>
            <p:cNvSpPr>
              <a:spLocks noChangeShapeType="1"/>
            </p:cNvSpPr>
            <p:nvPr/>
          </p:nvSpPr>
          <p:spPr bwMode="auto">
            <a:xfrm flipV="1">
              <a:off x="33211" y="21566"/>
              <a:ext cx="0" cy="8798"/>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 name="Straight Arrow Connector 234"/>
            <p:cNvSpPr>
              <a:spLocks noChangeShapeType="1"/>
            </p:cNvSpPr>
            <p:nvPr/>
          </p:nvSpPr>
          <p:spPr bwMode="auto">
            <a:xfrm flipH="1">
              <a:off x="19064" y="34160"/>
              <a:ext cx="8460"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 name="Straight Arrow Connector 235"/>
            <p:cNvSpPr>
              <a:spLocks noChangeShapeType="1"/>
            </p:cNvSpPr>
            <p:nvPr/>
          </p:nvSpPr>
          <p:spPr bwMode="auto">
            <a:xfrm flipV="1">
              <a:off x="13629" y="21566"/>
              <a:ext cx="0" cy="8794"/>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7" name="Straight Connector 236"/>
            <p:cNvSpPr>
              <a:spLocks noChangeShapeType="1"/>
            </p:cNvSpPr>
            <p:nvPr/>
          </p:nvSpPr>
          <p:spPr bwMode="auto">
            <a:xfrm>
              <a:off x="52879" y="38215"/>
              <a:ext cx="0" cy="2761"/>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8" name="Straight Connector 237"/>
            <p:cNvSpPr>
              <a:spLocks noChangeShapeType="1"/>
            </p:cNvSpPr>
            <p:nvPr/>
          </p:nvSpPr>
          <p:spPr bwMode="auto">
            <a:xfrm flipH="1">
              <a:off x="13629" y="40975"/>
              <a:ext cx="39250" cy="0"/>
            </a:xfrm>
            <a:prstGeom prst="line">
              <a:avLst/>
            </a:prstGeom>
            <a:noFill/>
            <a:ln w="9525">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 name="Straight Arrow Connector 238"/>
            <p:cNvSpPr>
              <a:spLocks noChangeShapeType="1"/>
            </p:cNvSpPr>
            <p:nvPr/>
          </p:nvSpPr>
          <p:spPr bwMode="auto">
            <a:xfrm flipV="1">
              <a:off x="13629" y="38215"/>
              <a:ext cx="0" cy="276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0" name="Straight Arrow Connector 239"/>
            <p:cNvSpPr>
              <a:spLocks noChangeShapeType="1"/>
            </p:cNvSpPr>
            <p:nvPr/>
          </p:nvSpPr>
          <p:spPr bwMode="auto">
            <a:xfrm>
              <a:off x="4744" y="3795"/>
              <a:ext cx="3706" cy="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31" name="Text Box 2"/>
            <p:cNvSpPr txBox="1">
              <a:spLocks noChangeArrowheads="1"/>
            </p:cNvSpPr>
            <p:nvPr/>
          </p:nvSpPr>
          <p:spPr bwMode="auto">
            <a:xfrm>
              <a:off x="-1404" y="1380"/>
              <a:ext cx="7701" cy="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Sensor</a:t>
              </a:r>
              <a:br>
                <a:rPr kumimoji="0" lang="en-US" alt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alt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Data</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2"/>
            <p:cNvSpPr txBox="1">
              <a:spLocks noChangeArrowheads="1"/>
            </p:cNvSpPr>
            <p:nvPr/>
          </p:nvSpPr>
          <p:spPr bwMode="auto">
            <a:xfrm>
              <a:off x="21220" y="1725"/>
              <a:ext cx="4918"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 Box 2"/>
            <p:cNvSpPr txBox="1">
              <a:spLocks noChangeArrowheads="1"/>
            </p:cNvSpPr>
            <p:nvPr/>
          </p:nvSpPr>
          <p:spPr bwMode="auto">
            <a:xfrm>
              <a:off x="21220" y="7850"/>
              <a:ext cx="4918"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4" name="Text Box 2"/>
            <p:cNvSpPr txBox="1">
              <a:spLocks noChangeArrowheads="1"/>
            </p:cNvSpPr>
            <p:nvPr/>
          </p:nvSpPr>
          <p:spPr bwMode="auto">
            <a:xfrm>
              <a:off x="32349" y="8885"/>
              <a:ext cx="4914"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 Box 2"/>
            <p:cNvSpPr txBox="1">
              <a:spLocks noChangeArrowheads="1"/>
            </p:cNvSpPr>
            <p:nvPr/>
          </p:nvSpPr>
          <p:spPr bwMode="auto">
            <a:xfrm>
              <a:off x="40199" y="1725"/>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6" name="Text Box 2"/>
            <p:cNvSpPr txBox="1">
              <a:spLocks noChangeArrowheads="1"/>
            </p:cNvSpPr>
            <p:nvPr/>
          </p:nvSpPr>
          <p:spPr bwMode="auto">
            <a:xfrm>
              <a:off x="52103" y="9144"/>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smtClean="0">
                  <a:latin typeface="Times New Roman" pitchFamily="18" charset="0"/>
                  <a:cs typeface="Times New Roman" pitchFamily="18" charset="0"/>
                </a:rPr>
                <a:t>No</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2"/>
            <p:cNvSpPr txBox="1">
              <a:spLocks noChangeArrowheads="1"/>
            </p:cNvSpPr>
            <p:nvPr/>
          </p:nvSpPr>
          <p:spPr bwMode="auto">
            <a:xfrm>
              <a:off x="41665" y="15355"/>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 Box 2"/>
            <p:cNvSpPr txBox="1">
              <a:spLocks noChangeArrowheads="1"/>
            </p:cNvSpPr>
            <p:nvPr/>
          </p:nvSpPr>
          <p:spPr bwMode="auto">
            <a:xfrm>
              <a:off x="41665" y="32090"/>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2"/>
            <p:cNvSpPr txBox="1">
              <a:spLocks noChangeArrowheads="1"/>
            </p:cNvSpPr>
            <p:nvPr/>
          </p:nvSpPr>
          <p:spPr bwMode="auto">
            <a:xfrm>
              <a:off x="21738" y="32090"/>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0" name="Straight Arrow Connector 249"/>
            <p:cNvSpPr>
              <a:spLocks noChangeShapeType="1"/>
            </p:cNvSpPr>
            <p:nvPr/>
          </p:nvSpPr>
          <p:spPr bwMode="auto">
            <a:xfrm flipV="1">
              <a:off x="19064" y="21566"/>
              <a:ext cx="9230" cy="9230"/>
            </a:xfrm>
            <a:prstGeom prst="straightConnector1">
              <a:avLst/>
            </a:prstGeom>
            <a:noFill/>
            <a:ln w="9525">
              <a:solidFill>
                <a:srgbClr val="4579B8"/>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41" name="Text Box 2"/>
            <p:cNvSpPr txBox="1">
              <a:spLocks noChangeArrowheads="1"/>
            </p:cNvSpPr>
            <p:nvPr/>
          </p:nvSpPr>
          <p:spPr bwMode="auto">
            <a:xfrm>
              <a:off x="19668" y="24671"/>
              <a:ext cx="4917"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Yes</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41061" y="8885"/>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400" dirty="0" smtClean="0">
                  <a:latin typeface="Times New Roman" pitchFamily="18" charset="0"/>
                  <a:cs typeface="Times New Roman" pitchFamily="18" charset="0"/>
                </a:rPr>
                <a:t>Yes</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2"/>
            <p:cNvSpPr txBox="1">
              <a:spLocks noChangeArrowheads="1"/>
            </p:cNvSpPr>
            <p:nvPr/>
          </p:nvSpPr>
          <p:spPr bwMode="auto">
            <a:xfrm>
              <a:off x="52103" y="23291"/>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 Box 2"/>
            <p:cNvSpPr txBox="1">
              <a:spLocks noChangeArrowheads="1"/>
            </p:cNvSpPr>
            <p:nvPr/>
          </p:nvSpPr>
          <p:spPr bwMode="auto">
            <a:xfrm>
              <a:off x="47617" y="38905"/>
              <a:ext cx="4917"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5" name="Text Box 2"/>
            <p:cNvSpPr txBox="1">
              <a:spLocks noChangeArrowheads="1"/>
            </p:cNvSpPr>
            <p:nvPr/>
          </p:nvSpPr>
          <p:spPr bwMode="auto">
            <a:xfrm>
              <a:off x="12853" y="25361"/>
              <a:ext cx="4917"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6" name="Text Box 2"/>
            <p:cNvSpPr txBox="1">
              <a:spLocks noChangeArrowheads="1"/>
            </p:cNvSpPr>
            <p:nvPr/>
          </p:nvSpPr>
          <p:spPr bwMode="auto">
            <a:xfrm>
              <a:off x="32349" y="26051"/>
              <a:ext cx="4917"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grpSp>
      <p:sp>
        <p:nvSpPr>
          <p:cNvPr id="47" name="TextBox 46"/>
          <p:cNvSpPr txBox="1"/>
          <p:nvPr/>
        </p:nvSpPr>
        <p:spPr>
          <a:xfrm>
            <a:off x="346364" y="5508837"/>
            <a:ext cx="1647724" cy="738664"/>
          </a:xfrm>
          <a:prstGeom prst="rect">
            <a:avLst/>
          </a:prstGeom>
          <a:noFill/>
        </p:spPr>
        <p:txBody>
          <a:bodyPr wrap="square" rtlCol="0">
            <a:spAutoFit/>
          </a:bodyPr>
          <a:lstStyle/>
          <a:p>
            <a:r>
              <a:rPr lang="en-US" sz="1400" dirty="0" smtClean="0">
                <a:solidFill>
                  <a:schemeClr val="tx2"/>
                </a:solidFill>
              </a:rPr>
              <a:t>USWT: User Specified </a:t>
            </a:r>
            <a:r>
              <a:rPr lang="en-US" sz="1400" smtClean="0">
                <a:solidFill>
                  <a:schemeClr val="tx2"/>
                </a:solidFill>
              </a:rPr>
              <a:t>watering times.</a:t>
            </a:r>
            <a:endParaRPr lang="en-US" sz="1400" dirty="0">
              <a:solidFill>
                <a:schemeClr val="tx2"/>
              </a:solidFill>
            </a:endParaRPr>
          </a:p>
        </p:txBody>
      </p:sp>
    </p:spTree>
    <p:extLst>
      <p:ext uri="{BB962C8B-B14F-4D97-AF65-F5344CB8AC3E}">
        <p14:creationId xmlns:p14="http://schemas.microsoft.com/office/powerpoint/2010/main" val="3694895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Not an exact science</a:t>
            </a:r>
          </a:p>
          <a:p>
            <a:r>
              <a:rPr lang="en-US" dirty="0" smtClean="0"/>
              <a:t>Uses barometric pressure, temperature, and humidity sensors</a:t>
            </a:r>
          </a:p>
          <a:p>
            <a:r>
              <a:rPr lang="en-US" dirty="0" smtClean="0"/>
              <a:t>Most weather prediction algorithms are proprietary so we had to create our own</a:t>
            </a:r>
          </a:p>
        </p:txBody>
      </p:sp>
      <p:sp>
        <p:nvSpPr>
          <p:cNvPr id="4" name="Title 3"/>
          <p:cNvSpPr>
            <a:spLocks noGrp="1"/>
          </p:cNvSpPr>
          <p:nvPr>
            <p:ph type="title"/>
          </p:nvPr>
        </p:nvSpPr>
        <p:spPr/>
        <p:txBody>
          <a:bodyPr/>
          <a:lstStyle/>
          <a:p>
            <a:r>
              <a:rPr lang="en-US" dirty="0" smtClean="0"/>
              <a:t>Weather Prediction</a:t>
            </a:r>
            <a:endParaRPr lang="en-US" dirty="0"/>
          </a:p>
        </p:txBody>
      </p:sp>
    </p:spTree>
    <p:extLst>
      <p:ext uri="{BB962C8B-B14F-4D97-AF65-F5344CB8AC3E}">
        <p14:creationId xmlns:p14="http://schemas.microsoft.com/office/powerpoint/2010/main" val="392959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Prediction - Temperature</a:t>
            </a:r>
            <a:endParaRPr lang="en-US" dirty="0"/>
          </a:p>
        </p:txBody>
      </p:sp>
      <p:sp>
        <p:nvSpPr>
          <p:cNvPr id="4" name="Content Placeholder 3"/>
          <p:cNvSpPr>
            <a:spLocks noGrp="1"/>
          </p:cNvSpPr>
          <p:nvPr>
            <p:ph sz="quarter" idx="13"/>
          </p:nvPr>
        </p:nvSpPr>
        <p:spPr>
          <a:xfrm>
            <a:off x="457200" y="1600201"/>
            <a:ext cx="8001000" cy="2514600"/>
          </a:xfrm>
        </p:spPr>
        <p:txBody>
          <a:bodyPr/>
          <a:lstStyle/>
          <a:p>
            <a:endParaRPr lang="en-US" dirty="0" smtClean="0"/>
          </a:p>
          <a:p>
            <a:endParaRPr lang="en-US" dirty="0"/>
          </a:p>
          <a:p>
            <a:r>
              <a:rPr lang="en-US" dirty="0" smtClean="0"/>
              <a:t>Generally, temperature increases before the onset of rain (red lines)</a:t>
            </a:r>
            <a:endParaRPr lang="en-US" dirty="0"/>
          </a:p>
        </p:txBody>
      </p:sp>
      <p:pic>
        <p:nvPicPr>
          <p:cNvPr id="6" name="Content Placeholder 5"/>
          <p:cNvPicPr>
            <a:picLocks noGrp="1"/>
          </p:cNvPicPr>
          <p:nvPr>
            <p:ph sz="quarter" idx="14"/>
          </p:nvPr>
        </p:nvPicPr>
        <p:blipFill>
          <a:blip r:embed="rId2" cstate="print"/>
          <a:srcRect/>
          <a:stretch>
            <a:fillRect/>
          </a:stretch>
        </p:blipFill>
        <p:spPr bwMode="auto">
          <a:xfrm>
            <a:off x="1447800" y="3398978"/>
            <a:ext cx="6195142" cy="3433622"/>
          </a:xfrm>
          <a:prstGeom prst="rect">
            <a:avLst/>
          </a:prstGeom>
          <a:noFill/>
          <a:ln w="9525">
            <a:noFill/>
            <a:miter lim="800000"/>
            <a:headEnd/>
            <a:tailEnd/>
          </a:ln>
        </p:spPr>
      </p:pic>
    </p:spTree>
    <p:extLst>
      <p:ext uri="{BB962C8B-B14F-4D97-AF65-F5344CB8AC3E}">
        <p14:creationId xmlns:p14="http://schemas.microsoft.com/office/powerpoint/2010/main" val="44738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1416</TotalTime>
  <Words>2270</Words>
  <Application>Microsoft Office PowerPoint</Application>
  <PresentationFormat>On-screen Show (4:3)</PresentationFormat>
  <Paragraphs>972</Paragraphs>
  <Slides>69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Waveform</vt:lpstr>
      <vt:lpstr>Worksheet</vt:lpstr>
      <vt:lpstr>PowerPoint Presentation</vt:lpstr>
      <vt:lpstr>Eco-Sense</vt:lpstr>
      <vt:lpstr>Goals/Motivation</vt:lpstr>
      <vt:lpstr>Hardware Specifications</vt:lpstr>
      <vt:lpstr>Water Efficiency</vt:lpstr>
      <vt:lpstr>Water Efficiency</vt:lpstr>
      <vt:lpstr>When to Water Algorithm</vt:lpstr>
      <vt:lpstr>Weather Prediction</vt:lpstr>
      <vt:lpstr>Weather Prediction - Temperature</vt:lpstr>
      <vt:lpstr>Weather Prediction - Humidity</vt:lpstr>
      <vt:lpstr>Weather Prediction - Pressure</vt:lpstr>
      <vt:lpstr>Weather Prediction Algorithm</vt:lpstr>
      <vt:lpstr>Hardware</vt:lpstr>
      <vt:lpstr>PowerPoint Presentation</vt:lpstr>
      <vt:lpstr>Humidity Sensor</vt:lpstr>
      <vt:lpstr>Humidity Sensor</vt:lpstr>
      <vt:lpstr>Humidity Sensor</vt:lpstr>
      <vt:lpstr>PowerPoint Presentation</vt:lpstr>
      <vt:lpstr>Rain Detection Sensor</vt:lpstr>
      <vt:lpstr>PowerPoint Presentation</vt:lpstr>
      <vt:lpstr>Barometric Pressure Sensor</vt:lpstr>
      <vt:lpstr>Barometric Pressure Sensor</vt:lpstr>
      <vt:lpstr>PowerPoint Presentation</vt:lpstr>
      <vt:lpstr>Ground Moisture Sensor</vt:lpstr>
      <vt:lpstr>PowerPoint Presentation</vt:lpstr>
      <vt:lpstr>Wireless Communication</vt:lpstr>
      <vt:lpstr>Wireless Communication</vt:lpstr>
      <vt:lpstr>Xbee</vt:lpstr>
      <vt:lpstr>PowerPoint Presentation</vt:lpstr>
      <vt:lpstr>Microcontroller</vt:lpstr>
      <vt:lpstr>Microcontrollers</vt:lpstr>
      <vt:lpstr>ATmega 328P</vt:lpstr>
      <vt:lpstr>PowerPoint Presentation</vt:lpstr>
      <vt:lpstr>LCD Module</vt:lpstr>
      <vt:lpstr>PowerPoint Presentation</vt:lpstr>
      <vt:lpstr>Power</vt:lpstr>
      <vt:lpstr>Power- Battery</vt:lpstr>
      <vt:lpstr>Batteries</vt:lpstr>
      <vt:lpstr>AC Adapter</vt:lpstr>
      <vt:lpstr>Regulators</vt:lpstr>
      <vt:lpstr>Switching Regulator Circuit</vt:lpstr>
      <vt:lpstr>PowerPoint Presentation</vt:lpstr>
      <vt:lpstr>Water Solenoid</vt:lpstr>
      <vt:lpstr>Water Solenoid</vt:lpstr>
      <vt:lpstr>Sub-System Circuits </vt:lpstr>
      <vt:lpstr>Sensor Subsystem Schematic</vt:lpstr>
      <vt:lpstr>Solenoid Subsystem Schematic</vt:lpstr>
      <vt:lpstr>Central HUB Schematic</vt:lpstr>
      <vt:lpstr>Central Hub Schematic - UI</vt:lpstr>
      <vt:lpstr>Subsystem Software</vt:lpstr>
      <vt:lpstr>Subsystem Software Design</vt:lpstr>
      <vt:lpstr>Subsystem Software Design</vt:lpstr>
      <vt:lpstr>Sensor Software</vt:lpstr>
      <vt:lpstr>Subsystem Software Design</vt:lpstr>
      <vt:lpstr>Central Software</vt:lpstr>
      <vt:lpstr>Subsystem Software Design</vt:lpstr>
      <vt:lpstr>Solenoid Software</vt:lpstr>
      <vt:lpstr>Software Design Overview</vt:lpstr>
      <vt:lpstr>PowerPoint Presentation</vt:lpstr>
      <vt:lpstr>User Interface</vt:lpstr>
      <vt:lpstr>User Interface</vt:lpstr>
      <vt:lpstr>UI Model</vt:lpstr>
      <vt:lpstr>Work Distribution</vt:lpstr>
      <vt:lpstr>Bill of Materials</vt:lpstr>
      <vt:lpstr>Demonstration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Neil</cp:lastModifiedBy>
  <cp:revision>91</cp:revision>
  <dcterms:created xsi:type="dcterms:W3CDTF">2013-09-16T17:07:05Z</dcterms:created>
  <dcterms:modified xsi:type="dcterms:W3CDTF">2013-11-25T21:24:28Z</dcterms:modified>
</cp:coreProperties>
</file>