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sdx" ContentType="application/vnd.ms-visio.drawing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286" r:id="rId3"/>
    <p:sldId id="261" r:id="rId4"/>
    <p:sldId id="262" r:id="rId5"/>
    <p:sldId id="263" r:id="rId6"/>
    <p:sldId id="264" r:id="rId7"/>
    <p:sldId id="285" r:id="rId8"/>
    <p:sldId id="313" r:id="rId9"/>
    <p:sldId id="276" r:id="rId10"/>
    <p:sldId id="297" r:id="rId11"/>
    <p:sldId id="265" r:id="rId12"/>
    <p:sldId id="322" r:id="rId13"/>
    <p:sldId id="292" r:id="rId14"/>
    <p:sldId id="323" r:id="rId15"/>
    <p:sldId id="324" r:id="rId16"/>
    <p:sldId id="325" r:id="rId17"/>
    <p:sldId id="321" r:id="rId18"/>
    <p:sldId id="330" r:id="rId19"/>
    <p:sldId id="294" r:id="rId20"/>
    <p:sldId id="327" r:id="rId21"/>
    <p:sldId id="266" r:id="rId22"/>
    <p:sldId id="315" r:id="rId23"/>
    <p:sldId id="316" r:id="rId24"/>
    <p:sldId id="317" r:id="rId25"/>
    <p:sldId id="318" r:id="rId26"/>
    <p:sldId id="319" r:id="rId27"/>
    <p:sldId id="320" r:id="rId28"/>
    <p:sldId id="267" r:id="rId29"/>
    <p:sldId id="306" r:id="rId30"/>
    <p:sldId id="308" r:id="rId31"/>
    <p:sldId id="309" r:id="rId32"/>
    <p:sldId id="311" r:id="rId33"/>
    <p:sldId id="302" r:id="rId34"/>
    <p:sldId id="328" r:id="rId35"/>
    <p:sldId id="329" r:id="rId36"/>
    <p:sldId id="268" r:id="rId37"/>
    <p:sldId id="283" r:id="rId38"/>
    <p:sldId id="281" r:id="rId39"/>
    <p:sldId id="280" r:id="rId40"/>
    <p:sldId id="282" r:id="rId41"/>
    <p:sldId id="331" r:id="rId42"/>
    <p:sldId id="326" r:id="rId43"/>
    <p:sldId id="287" r:id="rId44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mes Choi" initials="JC" lastIdx="1" clrIdx="0">
    <p:extLst>
      <p:ext uri="{19B8F6BF-5375-455C-9EA6-DF929625EA0E}">
        <p15:presenceInfo xmlns:p15="http://schemas.microsoft.com/office/powerpoint/2012/main" userId="James Cho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24" autoAdjust="0"/>
    <p:restoredTop sz="76754" autoAdjust="0"/>
  </p:normalViewPr>
  <p:slideViewPr>
    <p:cSldViewPr snapToObjects="1">
      <p:cViewPr varScale="1">
        <p:scale>
          <a:sx n="70" d="100"/>
          <a:sy n="70" d="100"/>
        </p:scale>
        <p:origin x="123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GoogleDrive\Classes\SeniorDesignGroup1\PowerPoint\Progres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Progress (%)</c:v>
                </c:pt>
              </c:strCache>
            </c:strRef>
          </c:tx>
          <c:spPr>
            <a:solidFill>
              <a:srgbClr val="DAA52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Research</c:v>
                </c:pt>
                <c:pt idx="1">
                  <c:v>Design</c:v>
                </c:pt>
                <c:pt idx="2">
                  <c:v>Parts Acquisition</c:v>
                </c:pt>
                <c:pt idx="3">
                  <c:v>Prototyping</c:v>
                </c:pt>
                <c:pt idx="4">
                  <c:v>Testing</c:v>
                </c:pt>
                <c:pt idx="5">
                  <c:v>Overall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99</c:v>
                </c:pt>
                <c:pt idx="1">
                  <c:v>95</c:v>
                </c:pt>
                <c:pt idx="2">
                  <c:v>100</c:v>
                </c:pt>
                <c:pt idx="3">
                  <c:v>100</c:v>
                </c:pt>
                <c:pt idx="4">
                  <c:v>90</c:v>
                </c:pt>
                <c:pt idx="5">
                  <c:v>96.8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77305216"/>
        <c:axId val="177306392"/>
      </c:barChart>
      <c:catAx>
        <c:axId val="17730521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306392"/>
        <c:crosses val="autoZero"/>
        <c:auto val="1"/>
        <c:lblAlgn val="ctr"/>
        <c:lblOffset val="100"/>
        <c:noMultiLvlLbl val="0"/>
      </c:catAx>
      <c:valAx>
        <c:axId val="177306392"/>
        <c:scaling>
          <c:orientation val="minMax"/>
          <c:max val="100"/>
        </c:scaling>
        <c:delete val="0"/>
        <c:axPos val="t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305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9-11T21:01:37.243" idx="1">
    <p:pos x="10" y="10"/>
    <p:text>http://processors.wiki.ti.com/images/1/18/PRUSS_Training_Slides.pdf (page 4)</p:text>
    <p:extLst>
      <p:ext uri="{C676402C-5697-4E1C-873F-D02D1690AC5C}">
        <p15:threadingInfo xmlns:p15="http://schemas.microsoft.com/office/powerpoint/2012/main" timeZoneBias="24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C09A676-0E13-4CA1-BEF8-F501F24FD4E8}" type="datetime1">
              <a:rPr lang="en-US" altLang="en-US"/>
              <a:pPr>
                <a:defRPr/>
              </a:pPr>
              <a:t>12/1/2015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F903A59-D485-423F-8590-FAC0B6CA4C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73286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8B984B7-EB4A-4121-B93D-5410B14723AD}" type="datetime1">
              <a:rPr lang="en-US" altLang="en-US"/>
              <a:pPr>
                <a:defRPr/>
              </a:pPr>
              <a:t>12/1/2015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67E2AED-C9BE-4939-B19F-E184D98D30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13486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Bruno</a:t>
            </a:r>
          </a:p>
          <a:p>
            <a:r>
              <a:rPr lang="en-US" dirty="0" smtClean="0"/>
              <a:t>Does anyone have</a:t>
            </a:r>
            <a:r>
              <a:rPr lang="en-US" baseline="0" dirty="0" smtClean="0"/>
              <a:t> a title they prefer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7E2AED-C9BE-4939-B19F-E184D98D3082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4694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7E2AED-C9BE-4939-B19F-E184D98D3082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7339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7E2AED-C9BE-4939-B19F-E184D98D3082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11955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Andre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7E2AED-C9BE-4939-B19F-E184D98D3082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5056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7E2AED-C9BE-4939-B19F-E184D98D3082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86125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7E2AED-C9BE-4939-B19F-E184D98D3082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298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7E2AED-C9BE-4939-B19F-E184D98D3082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19569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7E2AED-C9BE-4939-B19F-E184D98D3082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56841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Edwin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7E2AED-C9BE-4939-B19F-E184D98D3082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02209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223F8-FA11-48F5-843E-BE59CA39336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797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7E2AED-C9BE-4939-B19F-E184D98D3082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7534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Bruno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7E2AED-C9BE-4939-B19F-E184D98D3082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87943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7E2AED-C9BE-4939-B19F-E184D98D3082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87406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7E2AED-C9BE-4939-B19F-E184D98D3082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33079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Input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Ouput</a:t>
            </a:r>
            <a:endParaRPr lang="en-US" dirty="0" smtClean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Efficient handling of system</a:t>
            </a:r>
            <a:r>
              <a:rPr lang="en-US" baseline="0" dirty="0" smtClean="0"/>
              <a:t> I/O events with r</a:t>
            </a:r>
            <a:r>
              <a:rPr lang="en-US" dirty="0" smtClean="0"/>
              <a:t>ealtime</a:t>
            </a:r>
            <a:r>
              <a:rPr lang="en-US" baseline="0" dirty="0" smtClean="0"/>
              <a:t> constraints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Power consumption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Problem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Single-board</a:t>
            </a:r>
            <a:r>
              <a:rPr lang="en-US" baseline="0" dirty="0" smtClean="0"/>
              <a:t> computer’s microprocessors </a:t>
            </a:r>
            <a:r>
              <a:rPr lang="en-US" dirty="0" smtClean="0"/>
              <a:t>consume more </a:t>
            </a:r>
            <a:r>
              <a:rPr lang="en-US" baseline="0" dirty="0" smtClean="0"/>
              <a:t>power than microcontroller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Solution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PRU enables ARM and DSP clocks in main CPU to be triggered off and on to maximize power downtime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Deterministic computations can be offloaded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smtClean="0"/>
              <a:t>PRU-to-PRU</a:t>
            </a:r>
            <a:r>
              <a:rPr lang="en-US" baseline="0" dirty="0" smtClean="0"/>
              <a:t> communication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PRU-to-CPU communication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CPU-to-PRU communication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7E2AED-C9BE-4939-B19F-E184D98D3082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94667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7E2AED-C9BE-4939-B19F-E184D98D3082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84016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PRU #0</a:t>
            </a:r>
            <a:r>
              <a:rPr lang="en-US" baseline="0" dirty="0" smtClean="0"/>
              <a:t> takes in sensor data and does three things.  </a:t>
            </a:r>
          </a:p>
          <a:p>
            <a:r>
              <a:rPr lang="en-US" baseline="0" dirty="0" smtClean="0"/>
              <a:t>First it calculates the response to send as output using the data supplied from input bus and a “modifying parameter” supplied by the CPU (more on that later) as function arguments.</a:t>
            </a:r>
          </a:p>
          <a:p>
            <a:r>
              <a:rPr lang="en-US" dirty="0" smtClean="0"/>
              <a:t>Second it</a:t>
            </a:r>
            <a:r>
              <a:rPr lang="en-US" baseline="0" dirty="0" smtClean="0"/>
              <a:t> writes the computed value to the </a:t>
            </a:r>
            <a:r>
              <a:rPr lang="en-US" i="1" baseline="0" dirty="0" smtClean="0"/>
              <a:t>scratchpad register </a:t>
            </a:r>
            <a:r>
              <a:rPr lang="en-US" i="0" baseline="0" dirty="0" smtClean="0"/>
              <a:t>(shared between PRUs) and triggers a interrupt on PRU #1.</a:t>
            </a:r>
          </a:p>
          <a:p>
            <a:r>
              <a:rPr lang="en-US" i="0" baseline="0" dirty="0" smtClean="0"/>
              <a:t>Third it writes the computed value to the </a:t>
            </a:r>
            <a:r>
              <a:rPr lang="en-US" i="1" baseline="0" dirty="0" smtClean="0"/>
              <a:t>shared RAM address space</a:t>
            </a:r>
            <a:r>
              <a:rPr lang="en-US" i="0" baseline="0" dirty="0" smtClean="0"/>
              <a:t> for use by the CPU which will calculate a new modifying parameter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7E2AED-C9BE-4939-B19F-E184D98D3082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35450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7E2AED-C9BE-4939-B19F-E184D98D3082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7581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Edwin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7E2AED-C9BE-4939-B19F-E184D98D3082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57182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Edwin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7E2AED-C9BE-4939-B19F-E184D98D3082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0159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Edwin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7E2AED-C9BE-4939-B19F-E184D98D3082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25030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Bruno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7E2AED-C9BE-4939-B19F-E184D98D3082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8848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Bruno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7E2AED-C9BE-4939-B19F-E184D98D3082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16049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Andre</a:t>
            </a:r>
          </a:p>
          <a:p>
            <a:r>
              <a:rPr lang="en-US" dirty="0" smtClean="0"/>
              <a:t>Need notes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7E2AED-C9BE-4939-B19F-E184D98D3082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82291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Bruno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7E2AED-C9BE-4939-B19F-E184D98D3082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04059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Source: Excel</a:t>
            </a:r>
            <a:r>
              <a:rPr lang="en-US" baseline="0" dirty="0" smtClean="0"/>
              <a:t> spreadsheet</a:t>
            </a:r>
          </a:p>
          <a:p>
            <a:r>
              <a:rPr lang="en-US" baseline="0" dirty="0" smtClean="0"/>
              <a:t>Edwin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7E2AED-C9BE-4939-B19F-E184D98D3082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66693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7E2AED-C9BE-4939-B19F-E184D98D3082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9809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Bruno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7E2AED-C9BE-4939-B19F-E184D98D3082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8558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Bruno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7E2AED-C9BE-4939-B19F-E184D98D3082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1106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Bruno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7E2AED-C9BE-4939-B19F-E184D98D3082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2094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Bruno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7E2AED-C9BE-4939-B19F-E184D98D3082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9314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Bruno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7E2AED-C9BE-4939-B19F-E184D98D3082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2284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Bruno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7E2AED-C9BE-4939-B19F-E184D98D3082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1019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gen_weblike_COV0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3F3CE-9AB7-4B7D-96D1-62A6020EB666}" type="datetime1">
              <a:rPr lang="en-US" altLang="en-US" smtClean="0"/>
              <a:t>12/1/2015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3CFF5-5FC1-4353-BBB9-BF20F48ACC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3437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73183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1C9B5-9043-4EC4-A18E-DB5E0D225C43}" type="datetime1">
              <a:rPr lang="en-US" altLang="en-US" smtClean="0"/>
              <a:t>12/1/2015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90F21-568E-465A-A7D8-58CA88B8F7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562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85800"/>
            <a:ext cx="2057400" cy="5440363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5800"/>
            <a:ext cx="6019800" cy="5440363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AFD9F-166A-406C-B7D6-BCFAB8FE6CAF}" type="datetime1">
              <a:rPr lang="en-US" altLang="en-US" smtClean="0"/>
              <a:t>12/1/2015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15D17-AF52-4616-9EF0-E4CDF65351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7366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838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735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02098-4615-439D-A083-69C897244460}" type="datetime1">
              <a:rPr lang="en-US" altLang="en-US" smtClean="0"/>
              <a:t>12/1/2015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CD5EA-7C91-4BA7-A3C4-40C4986B1E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8245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AC278-BA33-499C-B262-551A4AA6E6A6}" type="datetime1">
              <a:rPr lang="en-US" altLang="en-US" smtClean="0"/>
              <a:t>12/1/2015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47890-CE2A-40EB-B5B6-173053055F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1325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80803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E1DDB-04F4-4142-885C-C73512F2856D}" type="datetime1">
              <a:rPr lang="en-US" altLang="en-US" smtClean="0"/>
              <a:t>12/1/2015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EE4F7-CA33-4960-8A5F-A6B0A30F64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9856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7318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BB3B2-FB57-4896-AF7E-B50D2E5562B8}" type="datetime1">
              <a:rPr lang="en-US" altLang="en-US" smtClean="0"/>
              <a:t>12/1/2015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2141D-4A50-4E72-B831-43BBD99473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5459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80803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D3A6D-1059-47F5-906A-33ABB3817754}" type="datetime1">
              <a:rPr lang="en-US" altLang="en-US" smtClean="0"/>
              <a:t>12/1/2015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32F93-22BA-4BB8-BEA5-496026140D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6970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D7E84-9B52-4EB8-A6A4-81F32CB0CBD0}" type="datetime1">
              <a:rPr lang="en-US" altLang="en-US" smtClean="0"/>
              <a:t>12/1/2015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A967B-9622-415C-892B-ABAF2C7600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919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3008313" cy="7493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85800"/>
            <a:ext cx="5111750" cy="5440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FC272-5B14-4A39-9DD0-F9A1328C097E}" type="datetime1">
              <a:rPr lang="en-US" altLang="en-US" smtClean="0"/>
              <a:t>12/1/2015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A1DE2-6EE4-4B48-87BD-6E3A070BA9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4998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38199"/>
            <a:ext cx="5486400" cy="38893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1F02A-7204-4E95-951D-E9F25B494A3A}" type="datetime1">
              <a:rPr lang="en-US" altLang="en-US" smtClean="0"/>
              <a:t>12/1/2015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EF04D-6211-41A1-AF8D-3F4A592313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5264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11A6207-11F3-4C14-A5AF-A1DA90DE6B2B}" type="datetime1">
              <a:rPr lang="en-US" altLang="en-US" smtClean="0"/>
              <a:t>12/1/2015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D70E584-FA95-41AD-A4BE-CC54DCA08E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Picture 8" descr="gen_weblike_INT01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anose="020B0600070205080204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4.emf"/><Relationship Id="rId4" Type="http://schemas.openxmlformats.org/officeDocument/2006/relationships/package" Target="../embeddings/Microsoft_Visio_Drawing4.vsdx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5.emf"/><Relationship Id="rId4" Type="http://schemas.openxmlformats.org/officeDocument/2006/relationships/package" Target="../embeddings/Microsoft_Visio_Drawing5.vsdx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package" Target="../embeddings/Microsoft_Visio_Drawing6.vsdx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6.emf"/><Relationship Id="rId4" Type="http://schemas.openxmlformats.org/officeDocument/2006/relationships/package" Target="../embeddings/Microsoft_Visio_Drawing7.vsdx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42.emf"/><Relationship Id="rId4" Type="http://schemas.openxmlformats.org/officeDocument/2006/relationships/package" Target="../embeddings/Microsoft_Visio_Drawing8.vsdx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package" Target="../embeddings/Microsoft_Visio_Drawing1.vsdx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emf"/><Relationship Id="rId4" Type="http://schemas.openxmlformats.org/officeDocument/2006/relationships/package" Target="../embeddings/Microsoft_Visio_Drawing2.vsdx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1.emf"/><Relationship Id="rId4" Type="http://schemas.openxmlformats.org/officeDocument/2006/relationships/package" Target="../embeddings/Microsoft_Visio_Drawing3.vsd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ctrTitle"/>
          </p:nvPr>
        </p:nvSpPr>
        <p:spPr>
          <a:xfrm>
            <a:off x="609600" y="304800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-Black" charset="0"/>
              </a:rPr>
              <a:t>HydroCar</a:t>
            </a:r>
            <a:endParaRPr lang="en-US" alt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-Black" charset="0"/>
            </a:endParaRPr>
          </a:p>
        </p:txBody>
      </p:sp>
      <p:sp>
        <p:nvSpPr>
          <p:cNvPr id="5123" name="Subtitle 2"/>
          <p:cNvSpPr>
            <a:spLocks noGrp="1"/>
          </p:cNvSpPr>
          <p:nvPr>
            <p:ph type="subTitle" idx="1"/>
          </p:nvPr>
        </p:nvSpPr>
        <p:spPr>
          <a:xfrm>
            <a:off x="0" y="4819650"/>
            <a:ext cx="3048000" cy="1047750"/>
          </a:xfrm>
        </p:spPr>
        <p:txBody>
          <a:bodyPr/>
          <a:lstStyle/>
          <a:p>
            <a:pPr eaLnBrk="1" hangingPunct="1"/>
            <a:r>
              <a:rPr lang="en-US" altLang="en-US" sz="1600" u="sng" dirty="0" smtClean="0">
                <a:solidFill>
                  <a:schemeClr val="bg1"/>
                </a:solidFill>
                <a:latin typeface="Gotham XNarrow Book Italic" charset="0"/>
              </a:rPr>
              <a:t>Group 1</a:t>
            </a:r>
          </a:p>
          <a:p>
            <a:pPr eaLnBrk="1" hangingPunct="1"/>
            <a:r>
              <a:rPr lang="en-US" altLang="en-US" sz="1600" dirty="0" smtClean="0">
                <a:solidFill>
                  <a:schemeClr val="bg1"/>
                </a:solidFill>
                <a:latin typeface="Gotham XNarrow Book Italic" charset="0"/>
              </a:rPr>
              <a:t>Bruno </a:t>
            </a:r>
            <a:r>
              <a:rPr lang="en-US" altLang="en-US" sz="1600" dirty="0" err="1" smtClean="0">
                <a:solidFill>
                  <a:schemeClr val="bg1"/>
                </a:solidFill>
                <a:latin typeface="Gotham XNarrow Book Italic" charset="0"/>
              </a:rPr>
              <a:t>Pegoraro</a:t>
            </a:r>
            <a:r>
              <a:rPr lang="en-US" altLang="en-US" sz="1600" dirty="0" smtClean="0">
                <a:solidFill>
                  <a:schemeClr val="bg1"/>
                </a:solidFill>
                <a:latin typeface="Gotham XNarrow Book Italic" charset="0"/>
              </a:rPr>
              <a:t> (EE)</a:t>
            </a:r>
          </a:p>
          <a:p>
            <a:pPr eaLnBrk="1" hangingPunct="1"/>
            <a:r>
              <a:rPr lang="en-US" altLang="en-US" sz="1600" dirty="0" smtClean="0">
                <a:solidFill>
                  <a:schemeClr val="bg1"/>
                </a:solidFill>
                <a:latin typeface="Gotham XNarrow Book Italic" charset="0"/>
              </a:rPr>
              <a:t>Andre </a:t>
            </a:r>
            <a:r>
              <a:rPr lang="en-US" altLang="en-US" sz="1600" dirty="0" err="1" smtClean="0">
                <a:solidFill>
                  <a:schemeClr val="bg1"/>
                </a:solidFill>
                <a:latin typeface="Gotham XNarrow Book Italic" charset="0"/>
              </a:rPr>
              <a:t>Beckus</a:t>
            </a:r>
            <a:r>
              <a:rPr lang="en-US" altLang="en-US" sz="1600" dirty="0" smtClean="0">
                <a:solidFill>
                  <a:schemeClr val="bg1"/>
                </a:solidFill>
                <a:latin typeface="Gotham XNarrow Book Italic" charset="0"/>
              </a:rPr>
              <a:t> (EE)</a:t>
            </a:r>
          </a:p>
          <a:p>
            <a:pPr eaLnBrk="1" hangingPunct="1"/>
            <a:r>
              <a:rPr lang="en-US" altLang="en-US" sz="1600" dirty="0" smtClean="0">
                <a:solidFill>
                  <a:schemeClr val="bg1"/>
                </a:solidFill>
                <a:latin typeface="Gotham XNarrow Book Italic" charset="0"/>
              </a:rPr>
              <a:t>James Choi (</a:t>
            </a:r>
            <a:r>
              <a:rPr lang="en-US" altLang="en-US" sz="1600" dirty="0" err="1" smtClean="0">
                <a:solidFill>
                  <a:schemeClr val="bg1"/>
                </a:solidFill>
                <a:latin typeface="Gotham XNarrow Book Italic" charset="0"/>
              </a:rPr>
              <a:t>CpE</a:t>
            </a:r>
            <a:r>
              <a:rPr lang="en-US" altLang="en-US" sz="1600" dirty="0" smtClean="0">
                <a:solidFill>
                  <a:schemeClr val="bg1"/>
                </a:solidFill>
                <a:latin typeface="Gotham XNarrow Book Italic" charset="0"/>
              </a:rPr>
              <a:t>)</a:t>
            </a:r>
          </a:p>
          <a:p>
            <a:pPr eaLnBrk="1" hangingPunct="1"/>
            <a:r>
              <a:rPr lang="en-US" altLang="en-US" sz="1600" dirty="0" smtClean="0">
                <a:solidFill>
                  <a:schemeClr val="bg1"/>
                </a:solidFill>
                <a:latin typeface="Gotham XNarrow Book Italic" charset="0"/>
              </a:rPr>
              <a:t>Edwin Perez (</a:t>
            </a:r>
            <a:r>
              <a:rPr lang="en-US" altLang="en-US" sz="1600" dirty="0" err="1" smtClean="0">
                <a:solidFill>
                  <a:schemeClr val="bg1"/>
                </a:solidFill>
                <a:latin typeface="Gotham XNarrow Book Italic" charset="0"/>
              </a:rPr>
              <a:t>CpE</a:t>
            </a:r>
            <a:r>
              <a:rPr lang="en-US" altLang="en-US" sz="1600" dirty="0" smtClean="0">
                <a:solidFill>
                  <a:schemeClr val="bg1"/>
                </a:solidFill>
                <a:latin typeface="Gotham XNarrow Book Italic" charset="0"/>
              </a:rPr>
              <a:t>)</a:t>
            </a:r>
          </a:p>
        </p:txBody>
      </p:sp>
      <p:pic>
        <p:nvPicPr>
          <p:cNvPr id="5124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1263" y="1627188"/>
            <a:ext cx="4029075" cy="30210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 bwMode="auto">
          <a:xfrm>
            <a:off x="6096000" y="5048250"/>
            <a:ext cx="28194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anose="020B0600070205080204" pitchFamily="34" charset="-128"/>
                <a:cs typeface="+mn-cs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anose="020B0600070205080204" pitchFamily="34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anose="020B0600070205080204" pitchFamily="34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anose="020B0600070205080204" pitchFamily="34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anose="020B0600070205080204" pitchFamily="34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1600" u="sng" dirty="0" smtClean="0">
                <a:solidFill>
                  <a:schemeClr val="bg1"/>
                </a:solidFill>
                <a:latin typeface="Gotham XNarrow Book Italic" charset="0"/>
              </a:rPr>
              <a:t>Technical Advisor</a:t>
            </a:r>
          </a:p>
          <a:p>
            <a:pPr eaLnBrk="1" hangingPunct="1"/>
            <a:r>
              <a:rPr lang="en-US" altLang="en-US" sz="1600" dirty="0" smtClean="0">
                <a:solidFill>
                  <a:schemeClr val="bg1"/>
                </a:solidFill>
                <a:latin typeface="Gotham XNarrow Book Italic" charset="0"/>
              </a:rPr>
              <a:t>Dr. Paul Brooker</a:t>
            </a:r>
          </a:p>
          <a:p>
            <a:pPr eaLnBrk="1" hangingPunct="1"/>
            <a:r>
              <a:rPr lang="en-US" altLang="en-US" sz="1600" dirty="0" smtClean="0">
                <a:solidFill>
                  <a:schemeClr val="bg1"/>
                </a:solidFill>
                <a:latin typeface="Gotham XNarrow Book Italic" charset="0"/>
              </a:rPr>
              <a:t>Florida Solar Energy Center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E3CFF5-5FC1-4353-BBB9-BF20F48ACC4B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6" t="7245" r="7772" b="4246"/>
          <a:stretch/>
        </p:blipFill>
        <p:spPr>
          <a:xfrm>
            <a:off x="2250280" y="2508806"/>
            <a:ext cx="4470282" cy="41539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4" t="5677" r="6501" b="4171"/>
          <a:stretch/>
        </p:blipFill>
        <p:spPr>
          <a:xfrm>
            <a:off x="2250281" y="2438400"/>
            <a:ext cx="4531519" cy="422433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083131" y="4192674"/>
            <a:ext cx="1766934" cy="669832"/>
            <a:chOff x="5480050" y="3009900"/>
            <a:chExt cx="2638425" cy="86995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5480050" y="3879850"/>
              <a:ext cx="2628900" cy="0"/>
            </a:xfrm>
            <a:prstGeom prst="line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8112125" y="3009900"/>
              <a:ext cx="6350" cy="869950"/>
            </a:xfrm>
            <a:prstGeom prst="line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044044" y="766358"/>
            <a:ext cx="43765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Gotham-Black" charset="0"/>
                <a:cs typeface="+mj-cs"/>
              </a:rPr>
              <a:t>Polarization Curve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1698206"/>
            <a:ext cx="63418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Determined by multiple types of internal resistances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Maximum power transfer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5CD5EA-7C91-4BA7-A3C4-40C4986B1E44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56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38200"/>
          </a:xfrm>
        </p:spPr>
        <p:txBody>
          <a:bodyPr/>
          <a:lstStyle/>
          <a:p>
            <a:pPr algn="l" eaLnBrk="1" hangingPunct="1"/>
            <a:r>
              <a:rPr lang="en-US" altLang="en-US" sz="2800" dirty="0">
                <a:latin typeface="Gotham-Black" charset="0"/>
              </a:rPr>
              <a:t>Power System</a:t>
            </a:r>
          </a:p>
        </p:txBody>
      </p:sp>
      <p:graphicFrame>
        <p:nvGraphicFramePr>
          <p:cNvPr id="14339" name="Object 4"/>
          <p:cNvGraphicFramePr>
            <a:graphicFrameLocks noChangeAspect="1"/>
          </p:cNvGraphicFramePr>
          <p:nvPr/>
        </p:nvGraphicFramePr>
        <p:xfrm>
          <a:off x="377825" y="1752600"/>
          <a:ext cx="8388350" cy="434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17" name="Visio" r:id="rId4" imgW="9610650" imgH="4972050" progId="Visio.Drawing.15">
                  <p:embed/>
                </p:oleObj>
              </mc:Choice>
              <mc:Fallback>
                <p:oleObj name="Visio" r:id="rId4" imgW="9610650" imgH="4972050" progId="Visio.Drawing.1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825" y="1752600"/>
                        <a:ext cx="8388350" cy="4341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5CD5EA-7C91-4BA7-A3C4-40C4986B1E44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5505171" cy="838200"/>
          </a:xfrm>
        </p:spPr>
        <p:txBody>
          <a:bodyPr/>
          <a:lstStyle/>
          <a:p>
            <a:pPr algn="l" eaLnBrk="1" hangingPunct="1"/>
            <a:r>
              <a:rPr lang="en-US" altLang="en-US" sz="2800" dirty="0">
                <a:latin typeface="Gotham-Black" charset="0"/>
              </a:rPr>
              <a:t>Power System Architecture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498406"/>
            <a:ext cx="2133600" cy="365125"/>
          </a:xfrm>
        </p:spPr>
        <p:txBody>
          <a:bodyPr/>
          <a:lstStyle/>
          <a:p>
            <a:pPr>
              <a:defRPr/>
            </a:pPr>
            <a:fld id="{355CD5EA-7C91-4BA7-A3C4-40C4986B1E44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8" name="Rectangle 166"/>
          <p:cNvSpPr>
            <a:spLocks noChangeArrowheads="1"/>
          </p:cNvSpPr>
          <p:nvPr/>
        </p:nvSpPr>
        <p:spPr bwMode="auto">
          <a:xfrm>
            <a:off x="469900" y="1476624"/>
            <a:ext cx="1976559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Rectangle 170"/>
          <p:cNvSpPr>
            <a:spLocks noChangeArrowheads="1"/>
          </p:cNvSpPr>
          <p:nvPr/>
        </p:nvSpPr>
        <p:spPr bwMode="auto">
          <a:xfrm>
            <a:off x="-60648" y="1216293"/>
            <a:ext cx="1168454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/>
          </p:nvPr>
        </p:nvGraphicFramePr>
        <p:xfrm>
          <a:off x="-555713" y="1295400"/>
          <a:ext cx="9391526" cy="5203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3" r:id="rId4" imgW="10505970" imgH="5810160" progId="Visio.Drawing.15">
                  <p:embed/>
                </p:oleObj>
              </mc:Choice>
              <mc:Fallback>
                <p:oleObj r:id="rId4" imgW="10505970" imgH="5810160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55713" y="1295400"/>
                        <a:ext cx="9391526" cy="52030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9270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Gotham-Black" charset="0"/>
              </a:rPr>
              <a:t>Power Budget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6958932"/>
              </p:ext>
            </p:extLst>
          </p:nvPr>
        </p:nvGraphicFramePr>
        <p:xfrm>
          <a:off x="1676400" y="1943100"/>
          <a:ext cx="6172201" cy="36195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76400"/>
                <a:gridCol w="762000"/>
                <a:gridCol w="990600"/>
                <a:gridCol w="914400"/>
                <a:gridCol w="914400"/>
                <a:gridCol w="914401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Component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Voltage (V)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Idle</a:t>
                      </a:r>
                    </a:p>
                    <a:p>
                      <a:pPr algn="ctr"/>
                      <a:r>
                        <a:rPr lang="en-US" sz="1400" dirty="0" smtClean="0"/>
                        <a:t>Current</a:t>
                      </a:r>
                    </a:p>
                    <a:p>
                      <a:pPr algn="ctr"/>
                      <a:r>
                        <a:rPr lang="en-US" sz="1400" dirty="0" smtClean="0"/>
                        <a:t>(A)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Max Current</a:t>
                      </a:r>
                    </a:p>
                    <a:p>
                      <a:pPr algn="ctr"/>
                      <a:r>
                        <a:rPr lang="en-US" sz="1400" dirty="0" smtClean="0"/>
                        <a:t>(A)</a:t>
                      </a:r>
                      <a:endParaRPr lang="en-US" sz="1400" dirty="0"/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Idle Power</a:t>
                      </a:r>
                      <a:r>
                        <a:rPr lang="en-US" sz="1400" baseline="0" dirty="0" smtClean="0"/>
                        <a:t> (W)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Max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Power (W)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Valves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12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0.1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0.2</a:t>
                      </a:r>
                      <a:endParaRPr lang="en-US" sz="1400" dirty="0"/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2.4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External DC Output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12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12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Fan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12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0.08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0.08 </a:t>
                      </a:r>
                      <a:endParaRPr lang="en-US" sz="1400" dirty="0"/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0.96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0.96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Battery Charger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12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12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Radio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0.1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0.1</a:t>
                      </a:r>
                      <a:endParaRPr lang="en-US" sz="1400" dirty="0"/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0.5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Steering Servo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0.22</a:t>
                      </a:r>
                      <a:endParaRPr lang="en-US" sz="1400" dirty="0"/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1.1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Beagle Bone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0.1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0.46</a:t>
                      </a:r>
                      <a:endParaRPr lang="en-US" sz="1400" dirty="0"/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2.3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Microcontroller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3.3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≈ </a:t>
                      </a:r>
                      <a:r>
                        <a:rPr lang="en-US" sz="1400" dirty="0" smtClean="0"/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≈ </a:t>
                      </a:r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≈ </a:t>
                      </a:r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≈ </a:t>
                      </a:r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Motor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</a:t>
                      </a:r>
                      <a:endParaRPr lang="en-US" sz="1400" dirty="0"/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60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8130">
                <a:tc gridSpan="4"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Total</a:t>
                      </a:r>
                      <a:endParaRPr lang="en-US" sz="2000" b="1" dirty="0"/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≈ 4 W</a:t>
                      </a:r>
                      <a:endParaRPr lang="en-US" sz="2000" b="1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≈ 92 W</a:t>
                      </a:r>
                      <a:endParaRPr lang="en-US" sz="2000" b="1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5CD5EA-7C91-4BA7-A3C4-40C4986B1E44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459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Gotham-Black" charset="0"/>
              </a:rPr>
              <a:t>Battery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44877"/>
            <a:ext cx="2133600" cy="365125"/>
          </a:xfrm>
        </p:spPr>
        <p:txBody>
          <a:bodyPr/>
          <a:lstStyle/>
          <a:p>
            <a:pPr>
              <a:defRPr/>
            </a:pPr>
            <a:fld id="{355CD5EA-7C91-4BA7-A3C4-40C4986B1E44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  <p:pic>
        <p:nvPicPr>
          <p:cNvPr id="7" name="Picture 2" descr="http://www.floureon.com/images/2s_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5" b="11300"/>
          <a:stretch/>
        </p:blipFill>
        <p:spPr bwMode="auto">
          <a:xfrm>
            <a:off x="6338300" y="1283845"/>
            <a:ext cx="2520462" cy="18410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524000" y="4648200"/>
          <a:ext cx="5457022" cy="18440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41516"/>
                <a:gridCol w="4415506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Standards</a:t>
                      </a:r>
                      <a:endParaRPr 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UL 1642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Lithium Batteries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UL 2595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General Requirements for Battery Powered Appliances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J2929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Electric and Hybrid Vehicle Propulsion Battery System Safety Standard—Lithium-based Rechargeable Cells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661007" y="3174444"/>
            <a:ext cx="15083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/>
              <a:t>Source: </a:t>
            </a:r>
            <a:r>
              <a:rPr lang="en-US" sz="1000" i="1" dirty="0" err="1" smtClean="0"/>
              <a:t>Floureon</a:t>
            </a:r>
            <a:endParaRPr lang="en-US" sz="1000" i="1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1798637"/>
            <a:ext cx="8229600" cy="2725775"/>
          </a:xfrm>
        </p:spPr>
        <p:txBody>
          <a:bodyPr/>
          <a:lstStyle/>
          <a:p>
            <a:r>
              <a:rPr lang="en-US" sz="2800" dirty="0" smtClean="0"/>
              <a:t>Originally: </a:t>
            </a:r>
            <a:r>
              <a:rPr lang="en-US" sz="2800" dirty="0" err="1" smtClean="0"/>
              <a:t>LiOH</a:t>
            </a:r>
            <a:r>
              <a:rPr lang="en-US" sz="2800" dirty="0" smtClean="0"/>
              <a:t>, 7.4 V nominal</a:t>
            </a:r>
          </a:p>
          <a:p>
            <a:r>
              <a:rPr lang="en-US" sz="2800" dirty="0" smtClean="0"/>
              <a:t>Safety/space </a:t>
            </a:r>
            <a:r>
              <a:rPr lang="en-US" sz="2800" dirty="0"/>
              <a:t>concerns</a:t>
            </a:r>
          </a:p>
          <a:p>
            <a:r>
              <a:rPr lang="en-US" sz="2800" dirty="0" smtClean="0"/>
              <a:t>Now: 9V NiMH battery</a:t>
            </a:r>
          </a:p>
          <a:p>
            <a:r>
              <a:rPr lang="en-US" sz="2800" dirty="0" smtClean="0"/>
              <a:t>Same as original car</a:t>
            </a:r>
          </a:p>
          <a:p>
            <a:r>
              <a:rPr lang="en-US" sz="2800" dirty="0" smtClean="0"/>
              <a:t>Easily fits in box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089" y="3886199"/>
            <a:ext cx="1286141" cy="21683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7881203" y="6054503"/>
            <a:ext cx="116089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/>
              <a:t>Source: </a:t>
            </a:r>
            <a:r>
              <a:rPr lang="en-US" sz="1000" i="1" dirty="0" err="1" smtClean="0"/>
              <a:t>SunLabz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182264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267361"/>
            <a:ext cx="528542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Originally: BQ2057 </a:t>
            </a:r>
            <a:r>
              <a:rPr lang="en-US" sz="2000" dirty="0" err="1" smtClean="0"/>
              <a:t>LiOH</a:t>
            </a:r>
            <a:r>
              <a:rPr lang="en-US" sz="2000" dirty="0" smtClean="0"/>
              <a:t> Charger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Now: BQ2002 NiMH Charger 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Determine state-of-charge through voltage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Microcontroller enable/status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43675" y="6324600"/>
            <a:ext cx="2133600" cy="365125"/>
          </a:xfrm>
        </p:spPr>
        <p:txBody>
          <a:bodyPr/>
          <a:lstStyle/>
          <a:p>
            <a:pPr>
              <a:defRPr/>
            </a:pPr>
            <a:fld id="{355CD5EA-7C91-4BA7-A3C4-40C4986B1E44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838200"/>
          </a:xfrm>
        </p:spPr>
        <p:txBody>
          <a:bodyPr/>
          <a:lstStyle/>
          <a:p>
            <a:r>
              <a:rPr lang="en-US" altLang="en-US" sz="4000" dirty="0" smtClean="0">
                <a:latin typeface="Gotham-Black" charset="0"/>
              </a:rPr>
              <a:t>Battery Charger</a:t>
            </a:r>
            <a:endParaRPr lang="en-US" altLang="en-US" sz="4000" dirty="0">
              <a:latin typeface="Gotham-Black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92630" y="2505993"/>
            <a:ext cx="22227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/>
              <a:t>Source: Texas instruments</a:t>
            </a:r>
            <a:endParaRPr lang="en-US" sz="10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3425666"/>
            <a:ext cx="6096000" cy="33942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530" name="Picture 2" descr="NiCd/NiMH Charge Controller with Negative dV and Peak Voltage Detection Termination - BQ2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073" y="1066800"/>
            <a:ext cx="155257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410200" y="3190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-990600" y="4114800"/>
          <a:ext cx="5937250" cy="328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7" r:id="rId6" imgW="10505970" imgH="5810160" progId="Visio.Drawing.15">
                  <p:embed/>
                </p:oleObj>
              </mc:Choice>
              <mc:Fallback>
                <p:oleObj r:id="rId6" imgW="10505970" imgH="5810160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990600" y="4114800"/>
                        <a:ext cx="5937250" cy="32893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951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152400" y="533400"/>
            <a:ext cx="3886200" cy="506554"/>
          </a:xfrm>
        </p:spPr>
        <p:txBody>
          <a:bodyPr/>
          <a:lstStyle/>
          <a:p>
            <a:r>
              <a:rPr lang="en-US" altLang="en-US" sz="2800" dirty="0" smtClean="0">
                <a:latin typeface="Gotham-Black" charset="0"/>
              </a:rPr>
              <a:t>Main Bus Switch</a:t>
            </a:r>
            <a:endParaRPr lang="en-US" altLang="en-US" sz="2800" dirty="0">
              <a:latin typeface="Gotham-Black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009570"/>
            <a:ext cx="636629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Option 1: Transistor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N-MOSFET (lower </a:t>
            </a:r>
            <a:r>
              <a:rPr lang="en-US" sz="2000" dirty="0" err="1"/>
              <a:t>R</a:t>
            </a:r>
            <a:r>
              <a:rPr lang="en-US" sz="2000" baseline="-25000" dirty="0" err="1"/>
              <a:t>ds</a:t>
            </a:r>
            <a:r>
              <a:rPr lang="en-US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LTC1154 </a:t>
            </a:r>
            <a:r>
              <a:rPr lang="en-US" sz="2000" dirty="0"/>
              <a:t>g</a:t>
            </a:r>
            <a:r>
              <a:rPr lang="en-US" sz="2000" dirty="0" smtClean="0"/>
              <a:t>ate </a:t>
            </a:r>
            <a:r>
              <a:rPr lang="en-US" sz="2000" dirty="0"/>
              <a:t>d</a:t>
            </a:r>
            <a:r>
              <a:rPr lang="en-US" sz="2000" dirty="0" smtClean="0"/>
              <a:t>river IC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Back-to-back MOSFETs (reverse current protection)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Overcurrent protection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pPr>
              <a:defRPr/>
            </a:pPr>
            <a:fld id="{355CD5EA-7C91-4BA7-A3C4-40C4986B1E44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2971800"/>
            <a:ext cx="2499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Option 2: Relay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Higher drive current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7527852" y="3500573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 smtClean="0"/>
              <a:t>Source:</a:t>
            </a:r>
          </a:p>
          <a:p>
            <a:r>
              <a:rPr lang="en-US" sz="1000" i="1" dirty="0" smtClean="0"/>
              <a:t>Ningbo </a:t>
            </a:r>
            <a:r>
              <a:rPr lang="en-US" sz="1000" i="1" dirty="0" err="1"/>
              <a:t>Songle</a:t>
            </a:r>
            <a:r>
              <a:rPr lang="en-US" sz="1000" i="1" dirty="0"/>
              <a:t> Relay Co.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560" y="2971800"/>
            <a:ext cx="818869" cy="89732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736471" y="1880661"/>
            <a:ext cx="1425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 smtClean="0"/>
              <a:t>Source</a:t>
            </a:r>
            <a:r>
              <a:rPr lang="en-US" sz="1000" i="1" dirty="0"/>
              <a:t>: </a:t>
            </a:r>
            <a:r>
              <a:rPr lang="en-US" sz="1000" i="1" dirty="0" smtClean="0"/>
              <a:t>sparkfun.com</a:t>
            </a:r>
            <a:endParaRPr lang="en-US" sz="1000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8473" y="1242914"/>
            <a:ext cx="997998" cy="966886"/>
          </a:xfrm>
          <a:prstGeom prst="rect">
            <a:avLst/>
          </a:prstGeom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58" y="4114800"/>
            <a:ext cx="5221177" cy="19361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67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990600"/>
            <a:ext cx="4065660" cy="21189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944147"/>
              </p:ext>
            </p:extLst>
          </p:nvPr>
        </p:nvGraphicFramePr>
        <p:xfrm>
          <a:off x="44388" y="2021840"/>
          <a:ext cx="4876800" cy="16662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60612"/>
                <a:gridCol w="1881078"/>
                <a:gridCol w="113511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Chip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Measurements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Output</a:t>
                      </a:r>
                    </a:p>
                  </a:txBody>
                  <a:tcPr/>
                </a:tc>
              </a:tr>
              <a:tr h="65532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INA213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Current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Analog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INA219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Voltage/Current/Power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457200" y="533400"/>
            <a:ext cx="8229600" cy="4612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dirty="0" smtClean="0">
                <a:latin typeface="Gotham-Black"/>
              </a:rPr>
              <a:t>Current Measurement</a:t>
            </a:r>
            <a:endParaRPr lang="en-US" altLang="en-US" sz="2800" dirty="0">
              <a:latin typeface="Gotham-Black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5CD5EA-7C91-4BA7-A3C4-40C4986B1E44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304800" y="990600"/>
            <a:ext cx="464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High side current measurement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Shunt resistor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Bidirectional capability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3773269"/>
            <a:ext cx="6329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Four Terminal / Kelvin Sensing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Avoids inaccuracies due to solder connection resistance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04373" y="4057471"/>
            <a:ext cx="910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00B050"/>
                </a:solidFill>
                <a:latin typeface="Wingdings" panose="05000000000000000000" pitchFamily="2" charset="2"/>
              </a:rPr>
              <a:t>ü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16604" y="4057471"/>
            <a:ext cx="7713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C00000"/>
                </a:solidFill>
                <a:latin typeface="Wingdings" panose="05000000000000000000" pitchFamily="2" charset="2"/>
              </a:rPr>
              <a:t>û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b="6042"/>
          <a:stretch/>
        </p:blipFill>
        <p:spPr>
          <a:xfrm>
            <a:off x="5147919" y="4935224"/>
            <a:ext cx="2936081" cy="15773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43383" y="6543414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Sense +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2021" t="6755" r="1325" b="-712"/>
          <a:stretch/>
        </p:blipFill>
        <p:spPr>
          <a:xfrm>
            <a:off x="432343" y="4953000"/>
            <a:ext cx="3291840" cy="15773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7583" y="6512564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Sense +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92548" y="6512564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Sense -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229383" y="6540481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Sense -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05933" y="5394088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In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24183" y="548599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Out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71172" y="540979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Out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913" y="5498068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In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22530" name="Picture 2" descr="26-V, Bi-Directional, Zero-Drift, High Accuracy, Low-/High-Side, Voltage Out Current Shunt Monitor - INA2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166" y="2509287"/>
            <a:ext cx="609600" cy="40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26-V, Bi-Directional, Zero-Drift, High-Side, I2C Out Current/Power Monitor - INA2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920" y="3081411"/>
            <a:ext cx="714092" cy="56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891419" y="3287970"/>
            <a:ext cx="2222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/>
              <a:t>Image Sources:</a:t>
            </a:r>
          </a:p>
          <a:p>
            <a:r>
              <a:rPr lang="en-US" sz="1000" i="1" dirty="0" smtClean="0"/>
              <a:t>Texas instruments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179240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latin typeface="Gotham-Black" charset="0"/>
              </a:rPr>
              <a:t>DC to DC Converter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5CD5EA-7C91-4BA7-A3C4-40C4986B1E44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457200" y="1792974"/>
            <a:ext cx="807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 smtClean="0"/>
              <a:t>Built a new boost converter with the LM2577 chip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 smtClean="0"/>
              <a:t>Prototyping issues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370744"/>
            <a:ext cx="6781800" cy="3383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657" y="4276714"/>
            <a:ext cx="1038370" cy="157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6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382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Gotham-Black" charset="0"/>
              </a:rPr>
              <a:t>Power Source Balancing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414503" y="1924291"/>
            <a:ext cx="1337310" cy="301675"/>
          </a:xfrm>
        </p:spPr>
        <p:txBody>
          <a:bodyPr/>
          <a:lstStyle/>
          <a:p>
            <a:pPr marL="0" indent="0">
              <a:buNone/>
            </a:pPr>
            <a:r>
              <a:rPr lang="en-US" sz="1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Boost</a:t>
            </a:r>
            <a:endParaRPr lang="en-US" sz="1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67363" y="19050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cs typeface="Arial" panose="020B0604020202020204" pitchFamily="34" charset="0"/>
              </a:rPr>
              <a:t>Buck</a:t>
            </a:r>
            <a:endParaRPr lang="en-US" u="sng" dirty="0"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01" y="2355541"/>
            <a:ext cx="4034552" cy="17377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484" y="2339340"/>
            <a:ext cx="3476840" cy="17613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0" y="1219200"/>
            <a:ext cx="50036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lvl="1" indent="-214313"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 panose="020B0604020202020204" pitchFamily="34" charset="0"/>
              </a:rPr>
              <a:t>Use both sources at same time</a:t>
            </a:r>
          </a:p>
          <a:p>
            <a:pPr marL="214313" lvl="1" indent="-214313"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 panose="020B0604020202020204" pitchFamily="34" charset="0"/>
              </a:rPr>
              <a:t>Can design multi-port DC-DC converters</a:t>
            </a:r>
          </a:p>
          <a:p>
            <a:pPr marL="0" lvl="1"/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355CD5EA-7C91-4BA7-A3C4-40C4986B1E44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9625" y="4505236"/>
            <a:ext cx="3557699" cy="174776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29200" y="6257836"/>
            <a:ext cx="411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/>
              <a:t>Source: </a:t>
            </a:r>
            <a:r>
              <a:rPr lang="en-US" sz="1000" i="1" dirty="0" err="1"/>
              <a:t>Hongfei</a:t>
            </a:r>
            <a:r>
              <a:rPr lang="en-US" sz="1000" i="1" dirty="0"/>
              <a:t> W, </a:t>
            </a:r>
            <a:r>
              <a:rPr lang="en-US" sz="1000" i="1" dirty="0" err="1"/>
              <a:t>Junjun</a:t>
            </a:r>
            <a:r>
              <a:rPr lang="en-US" sz="1000" i="1" dirty="0"/>
              <a:t> Z, Yan X. A Family of Multiport Buck–Boost Converters Based on DC-Link-Inductors (DLIs). IEEE Transactions On Power </a:t>
            </a:r>
            <a:r>
              <a:rPr lang="en-US" sz="1000" i="1" dirty="0" smtClean="0"/>
              <a:t>Electronics. (</a:t>
            </a:r>
            <a:r>
              <a:rPr lang="en-US" sz="1000" i="1" dirty="0"/>
              <a:t>2015, Feb</a:t>
            </a:r>
            <a:r>
              <a:rPr lang="en-US" sz="1000" i="1" dirty="0" smtClean="0"/>
              <a:t>); </a:t>
            </a:r>
            <a:r>
              <a:rPr lang="en-US" sz="1000" i="1" dirty="0"/>
              <a:t>30(2): 735-746. 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0" y="4495800"/>
            <a:ext cx="7886700" cy="218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lvl="1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Active area of research in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electric/hydrogen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vehicles</a:t>
            </a:r>
          </a:p>
          <a:p>
            <a:pPr marL="214313" lvl="1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Boost converter can be made bidirectional</a:t>
            </a:r>
          </a:p>
          <a:p>
            <a:pPr marL="228600" indent="-228600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Disadvantages</a:t>
            </a: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Large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currents (mainly from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motor)</a:t>
            </a: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Custom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control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05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Gotham-Black" charset="0"/>
              </a:rPr>
              <a:t>Motivation</a:t>
            </a:r>
            <a:endParaRPr lang="en-US" altLang="en-US" dirty="0" smtClean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 smtClean="0"/>
              <a:t>We wanted to work with a fuel cell</a:t>
            </a:r>
          </a:p>
          <a:p>
            <a:pPr lvl="1" eaLnBrk="1" hangingPunct="1"/>
            <a:r>
              <a:rPr lang="en-US" altLang="en-US" sz="1600" dirty="0" smtClean="0"/>
              <a:t>Fuel cells have a higher efficiency than diesel or gas engines</a:t>
            </a:r>
          </a:p>
          <a:p>
            <a:pPr lvl="1" eaLnBrk="1" hangingPunct="1"/>
            <a:r>
              <a:rPr lang="en-US" altLang="en-US" sz="1600" dirty="0" smtClean="0"/>
              <a:t>Most fuel cells operate silently, compared to internal combustion engines</a:t>
            </a:r>
          </a:p>
          <a:p>
            <a:pPr lvl="1" eaLnBrk="1" hangingPunct="1"/>
            <a:r>
              <a:rPr lang="en-US" altLang="en-US" sz="1600" dirty="0" smtClean="0"/>
              <a:t>The maintenance of fuel cells is simple since there are few moving parts in the system</a:t>
            </a:r>
          </a:p>
          <a:p>
            <a:pPr eaLnBrk="1" hangingPunct="1"/>
            <a:r>
              <a:rPr lang="en-US" altLang="en-US" sz="2800" dirty="0" smtClean="0"/>
              <a:t>Less air pollutants</a:t>
            </a:r>
          </a:p>
          <a:p>
            <a:pPr eaLnBrk="1" hangingPunct="1"/>
            <a:r>
              <a:rPr lang="en-US" altLang="en-US" sz="2800" dirty="0" smtClean="0"/>
              <a:t>Will be used for educational purposes by the Florida Solar Energy Center</a:t>
            </a:r>
          </a:p>
          <a:p>
            <a:pPr eaLnBrk="1" hangingPunct="1"/>
            <a:r>
              <a:rPr lang="en-US" altLang="en-US" sz="2800" dirty="0" smtClean="0"/>
              <a:t>Possibly have a concept that could be used in consumer vehicle</a:t>
            </a:r>
          </a:p>
          <a:p>
            <a:endParaRPr lang="en-US" alt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5CD5EA-7C91-4BA7-A3C4-40C4986B1E44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5CD5EA-7C91-4BA7-A3C4-40C4986B1E44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846" y="3406775"/>
            <a:ext cx="2416175" cy="2482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" y="533400"/>
            <a:ext cx="4648200" cy="506554"/>
          </a:xfrm>
        </p:spPr>
        <p:txBody>
          <a:bodyPr/>
          <a:lstStyle/>
          <a:p>
            <a:r>
              <a:rPr lang="en-US" altLang="en-US" sz="2800" dirty="0" smtClean="0">
                <a:latin typeface="Gotham-Black" charset="0"/>
              </a:rPr>
              <a:t>Supercapacitor Concept</a:t>
            </a:r>
            <a:endParaRPr lang="en-US" altLang="en-US" sz="2800" dirty="0">
              <a:latin typeface="Gotham-Black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38500"/>
            <a:ext cx="3759200" cy="2819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7200" y="1123563"/>
            <a:ext cx="8229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lvl="1" indent="-214313"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 panose="020B0604020202020204" pitchFamily="34" charset="0"/>
              </a:rPr>
              <a:t>Provide quick source of energy</a:t>
            </a:r>
            <a:endParaRPr lang="en-US" sz="2000" dirty="0">
              <a:cs typeface="Arial" panose="020B0604020202020204" pitchFamily="34" charset="0"/>
            </a:endParaRPr>
          </a:p>
          <a:p>
            <a:pPr marL="214313" lvl="1" indent="-214313"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 panose="020B0604020202020204" pitchFamily="34" charset="0"/>
              </a:rPr>
              <a:t>Charge with buck converter (to limit current)</a:t>
            </a:r>
          </a:p>
          <a:p>
            <a:pPr marL="214313" lvl="1" indent="-214313"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 panose="020B0604020202020204" pitchFamily="34" charset="0"/>
              </a:rPr>
              <a:t>Clamp to main bus once charged</a:t>
            </a:r>
          </a:p>
          <a:p>
            <a:pPr marL="214313" lvl="1" indent="-214313"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 panose="020B0604020202020204" pitchFamily="34" charset="0"/>
              </a:rPr>
              <a:t>Challenges</a:t>
            </a:r>
          </a:p>
          <a:p>
            <a:pPr marL="671513" lvl="2" indent="-214313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C</a:t>
            </a:r>
            <a:r>
              <a:rPr lang="en-US" sz="2000" dirty="0" smtClean="0">
                <a:cs typeface="Arial" panose="020B0604020202020204" pitchFamily="34" charset="0"/>
              </a:rPr>
              <a:t>ontrol of buck converter</a:t>
            </a:r>
          </a:p>
          <a:p>
            <a:pPr marL="671513" lvl="2" indent="-214313"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 panose="020B0604020202020204" pitchFamily="34" charset="0"/>
              </a:rPr>
              <a:t>Space</a:t>
            </a:r>
            <a:endParaRPr lang="en-US" sz="2000" dirty="0">
              <a:cs typeface="Arial" panose="020B0604020202020204" pitchFamily="34" charset="0"/>
            </a:endParaRPr>
          </a:p>
          <a:p>
            <a:pPr marL="457200" lvl="2"/>
            <a:endParaRPr lang="en-US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86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38200"/>
          </a:xfrm>
        </p:spPr>
        <p:txBody>
          <a:bodyPr/>
          <a:lstStyle/>
          <a:p>
            <a:pPr algn="l" eaLnBrk="1" hangingPunct="1"/>
            <a:r>
              <a:rPr lang="en-US" altLang="en-US" sz="2800" dirty="0">
                <a:latin typeface="Gotham-Black" charset="0"/>
              </a:rPr>
              <a:t>Controller</a:t>
            </a:r>
            <a:r>
              <a:rPr lang="en-US" altLang="en-US" sz="2800" dirty="0" smtClean="0"/>
              <a:t> </a:t>
            </a:r>
            <a:r>
              <a:rPr lang="en-US" altLang="en-US" sz="2800" dirty="0">
                <a:latin typeface="Gotham-Black" charset="0"/>
              </a:rPr>
              <a:t>System</a:t>
            </a:r>
          </a:p>
        </p:txBody>
      </p:sp>
      <p:graphicFrame>
        <p:nvGraphicFramePr>
          <p:cNvPr id="18435" name="Object 4"/>
          <p:cNvGraphicFramePr>
            <a:graphicFrameLocks noChangeAspect="1"/>
          </p:cNvGraphicFramePr>
          <p:nvPr/>
        </p:nvGraphicFramePr>
        <p:xfrm>
          <a:off x="377825" y="1684338"/>
          <a:ext cx="8386763" cy="433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13" name="Visio" r:id="rId4" imgW="9610650" imgH="4972050" progId="Visio.Drawing.15">
                  <p:embed/>
                </p:oleObj>
              </mc:Choice>
              <mc:Fallback>
                <p:oleObj name="Visio" r:id="rId4" imgW="9610650" imgH="4972050" progId="Visio.Drawing.1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825" y="1684338"/>
                        <a:ext cx="8386763" cy="4338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5CD5EA-7C91-4BA7-A3C4-40C4986B1E44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eaLnBrk="1" hangingPunct="1"/>
            <a:r>
              <a:rPr lang="en-US" sz="4000" kern="1200" dirty="0">
                <a:latin typeface="Gotham-Black" charset="0"/>
                <a:cs typeface="+mj-cs"/>
              </a:rPr>
              <a:t>Microcontroller limitations</a:t>
            </a:r>
            <a:endParaRPr lang="en-US" altLang="en-US" sz="4000" kern="1200" dirty="0">
              <a:latin typeface="Gotham-Black" charset="0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5088" y="23738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9218" y="1613825"/>
            <a:ext cx="799898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Limited number of I/O pins available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Sensors (Input)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Controlled devices (Output)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Varying computation capabilities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Deterministic computations only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Memory limitations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Data persistence unavailable</a:t>
            </a:r>
          </a:p>
          <a:p>
            <a:pPr marL="1200150" lvl="3" indent="-285750">
              <a:buFont typeface="Arial" panose="020B0604020202020204" pitchFamily="34" charset="0"/>
              <a:buChar char="•"/>
            </a:pPr>
            <a:r>
              <a:rPr lang="en-US" dirty="0" smtClean="0"/>
              <a:t>Memory is volatile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Common solutions require reimplementation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Libraries to interface with sensors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Libraries to configure hardware devices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Runtime environment limitations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Limited to binary</a:t>
            </a:r>
            <a:endParaRPr lang="en-US" sz="20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Development environment restrictions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5CD5EA-7C91-4BA7-A3C4-40C4986B1E44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pic>
        <p:nvPicPr>
          <p:cNvPr id="6" name="Picture 2" descr="http://processors.wiki.ti.com/images/2/28/MSP430_SO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790259"/>
            <a:ext cx="1994528" cy="19058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97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latin typeface="Gotham-Black" charset="0"/>
              </a:rPr>
              <a:t>SBC: Raspberry Pi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5088" y="23738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9219" y="1613825"/>
            <a:ext cx="5484382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Raspberry Pi unsuitable for use-case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High power consumption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Low-level optimizations abstracted by OS</a:t>
            </a:r>
          </a:p>
          <a:p>
            <a:pPr marL="1200150" lvl="3" indent="-285750">
              <a:buFont typeface="Arial" panose="020B0604020202020204" pitchFamily="34" charset="0"/>
              <a:buChar char="•"/>
            </a:pPr>
            <a:r>
              <a:rPr lang="en-US" dirty="0" smtClean="0"/>
              <a:t>Power consumption optimizations limited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Unused capabilities</a:t>
            </a:r>
          </a:p>
          <a:p>
            <a:pPr marL="1200150" lvl="3" indent="-285750">
              <a:buFont typeface="Arial" panose="020B0604020202020204" pitchFamily="34" charset="0"/>
              <a:buChar char="•"/>
            </a:pPr>
            <a:r>
              <a:rPr lang="en-US" dirty="0" smtClean="0"/>
              <a:t>GPU; Multimedia-focused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I/O limitations</a:t>
            </a:r>
          </a:p>
          <a:p>
            <a:pPr marL="1200150" lvl="3" indent="-285750">
              <a:buFont typeface="Arial" panose="020B0604020202020204" pitchFamily="34" charset="0"/>
              <a:buChar char="•"/>
            </a:pPr>
            <a:r>
              <a:rPr lang="en-US" dirty="0" smtClean="0"/>
              <a:t>Number of I/O pins limited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Data persistence latency</a:t>
            </a:r>
          </a:p>
          <a:p>
            <a:pPr marL="1200150" lvl="3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SDCard</a:t>
            </a:r>
            <a:r>
              <a:rPr lang="en-US" dirty="0" smtClean="0"/>
              <a:t> used for data persistence result in slow read and write speeds.</a:t>
            </a:r>
          </a:p>
          <a:p>
            <a:pPr marL="1200150" lvl="3" indent="-285750">
              <a:buFont typeface="Arial" panose="020B0604020202020204" pitchFamily="34" charset="0"/>
              <a:buChar char="•"/>
            </a:pPr>
            <a:r>
              <a:rPr lang="en-US" dirty="0" smtClean="0"/>
              <a:t>OS stored in </a:t>
            </a:r>
            <a:r>
              <a:rPr lang="en-US" dirty="0" err="1" smtClean="0"/>
              <a:t>SDCard</a:t>
            </a:r>
            <a:r>
              <a:rPr lang="en-US" dirty="0" smtClean="0"/>
              <a:t> as well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5CD5EA-7C91-4BA7-A3C4-40C4986B1E44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pic>
        <p:nvPicPr>
          <p:cNvPr id="23556" name="Picture 4" descr="https://upload.wikimedia.org/wikipedia/en/thumb/c/cb/Raspberry_Pi_Logo.svg/810px-Raspberry_Pi_Logo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981200"/>
            <a:ext cx="1868537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09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latin typeface="Gotham-Black" charset="0"/>
              </a:rPr>
              <a:t>SBC: </a:t>
            </a:r>
            <a:r>
              <a:rPr lang="en-US" altLang="en-US" sz="4000" dirty="0" err="1">
                <a:latin typeface="Gotham-Black" charset="0"/>
              </a:rPr>
              <a:t>BeagleBone</a:t>
            </a:r>
            <a:r>
              <a:rPr lang="en-US" altLang="en-US" sz="4000" dirty="0">
                <a:latin typeface="Gotham-Black" charset="0"/>
              </a:rPr>
              <a:t> Black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5088" y="23738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9218" y="1600200"/>
            <a:ext cx="799898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2 programmable realtime units (PRU)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Dedicated deterministic computations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Power consumption optimizations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Enable ARM/DSP CPU clock to sleep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Wake CPU via interrupt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Realtime I/O capabilities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Shared memory access to onboard memory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Onboard 2GB </a:t>
            </a:r>
            <a:r>
              <a:rPr lang="en-US" sz="1600" dirty="0" err="1" smtClean="0"/>
              <a:t>eMMC</a:t>
            </a:r>
            <a:endParaRPr lang="en-US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Fast R/W speeds</a:t>
            </a:r>
            <a:endParaRPr lang="en-US" sz="16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65 digital I/O pins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8</a:t>
            </a:r>
            <a:r>
              <a:rPr lang="en-US" sz="1600" dirty="0" smtClean="0"/>
              <a:t> PWM for analog I/O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7 analog input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2 I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C ports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25 PRU I/O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Code Composer Development Environment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Runtime platform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Polyglot Programming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5CD5EA-7C91-4BA7-A3C4-40C4986B1E44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pic>
        <p:nvPicPr>
          <p:cNvPr id="24578" name="Picture 2" descr="http://cdn.arstechnica.net/wp-content/uploads/2013/04/BeagleBoneBlack01-640x42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695" y="2114073"/>
            <a:ext cx="2605106" cy="173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s://www.huement.com/web/wp-content/uploads/2013/10/Xfce-logo-bi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845" y="4184646"/>
            <a:ext cx="1835154" cy="183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88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Software Architecture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09725"/>
            <a:ext cx="8839200" cy="44355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5CD5EA-7C91-4BA7-A3C4-40C4986B1E44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21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Software Architecture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5CD5EA-7C91-4BA7-A3C4-40C4986B1E44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968875"/>
          </a:xfrm>
        </p:spPr>
        <p:txBody>
          <a:bodyPr/>
          <a:lstStyle/>
          <a:p>
            <a:r>
              <a:rPr lang="en-US" sz="2000" dirty="0" smtClean="0"/>
              <a:t>PRU# 0:</a:t>
            </a:r>
          </a:p>
          <a:p>
            <a:pPr lvl="1"/>
            <a:r>
              <a:rPr lang="en-US" sz="1600" dirty="0" smtClean="0"/>
              <a:t>Receives data sent from sensors connected to </a:t>
            </a:r>
            <a:r>
              <a:rPr lang="en-US" sz="1600" i="1" dirty="0" smtClean="0"/>
              <a:t>sensor </a:t>
            </a:r>
            <a:r>
              <a:rPr lang="en-US" sz="1600" i="1" dirty="0"/>
              <a:t>data input </a:t>
            </a:r>
            <a:r>
              <a:rPr lang="en-US" sz="1600" i="1" dirty="0" smtClean="0"/>
              <a:t>bus </a:t>
            </a:r>
            <a:r>
              <a:rPr lang="en-US" sz="1600" dirty="0" smtClean="0"/>
              <a:t>(temperature, voltage, etc.)</a:t>
            </a:r>
          </a:p>
          <a:p>
            <a:pPr lvl="1"/>
            <a:r>
              <a:rPr lang="en-US" sz="1600" dirty="0" smtClean="0"/>
              <a:t>Computes response control signal (if required) using input data AND modifying parameter supplied by CPU.</a:t>
            </a:r>
          </a:p>
          <a:p>
            <a:pPr lvl="1"/>
            <a:r>
              <a:rPr lang="en-US" sz="1600" dirty="0" smtClean="0"/>
              <a:t>Stores response control signal in </a:t>
            </a:r>
            <a:r>
              <a:rPr lang="en-US" sz="1600" i="1" dirty="0" smtClean="0"/>
              <a:t>scratchpad</a:t>
            </a:r>
            <a:r>
              <a:rPr lang="en-US" sz="1600" dirty="0" smtClean="0"/>
              <a:t> registers (shared between PRUs) and then triggers an interrupt in PRU #1</a:t>
            </a:r>
          </a:p>
          <a:p>
            <a:pPr lvl="1"/>
            <a:r>
              <a:rPr lang="en-US" sz="1600" dirty="0" smtClean="0"/>
              <a:t>Stores response control signal in </a:t>
            </a:r>
            <a:r>
              <a:rPr lang="en-US" sz="1600" i="1" dirty="0" smtClean="0"/>
              <a:t>shared RAM address space</a:t>
            </a:r>
            <a:r>
              <a:rPr lang="en-US" sz="1600" dirty="0" smtClean="0"/>
              <a:t> to send to the CPU</a:t>
            </a:r>
            <a:endParaRPr lang="en-US" sz="1600" dirty="0"/>
          </a:p>
          <a:p>
            <a:r>
              <a:rPr lang="en-US" sz="2000" dirty="0" smtClean="0"/>
              <a:t>PRU </a:t>
            </a:r>
            <a:r>
              <a:rPr lang="en-US" sz="2000" dirty="0"/>
              <a:t>#</a:t>
            </a:r>
            <a:r>
              <a:rPr lang="en-US" sz="2000" dirty="0" smtClean="0"/>
              <a:t>1: </a:t>
            </a:r>
          </a:p>
          <a:p>
            <a:pPr lvl="1"/>
            <a:r>
              <a:rPr lang="en-US" sz="1600" dirty="0" smtClean="0"/>
              <a:t>The interrupt handler reads from the </a:t>
            </a:r>
            <a:r>
              <a:rPr lang="en-US" sz="1600" i="1" dirty="0" smtClean="0"/>
              <a:t>scratchpad memory registers </a:t>
            </a:r>
            <a:r>
              <a:rPr lang="en-US" sz="1600" dirty="0" smtClean="0"/>
              <a:t>and writes the data to </a:t>
            </a:r>
            <a:r>
              <a:rPr lang="en-US" sz="1600" i="1" dirty="0" smtClean="0"/>
              <a:t>output control data bus </a:t>
            </a:r>
            <a:r>
              <a:rPr lang="en-US" sz="1600" dirty="0" smtClean="0"/>
              <a:t>to control devices.</a:t>
            </a:r>
            <a:endParaRPr lang="en-US" sz="1800" dirty="0" smtClean="0"/>
          </a:p>
          <a:p>
            <a:r>
              <a:rPr lang="en-US" sz="2000" dirty="0" smtClean="0"/>
              <a:t>CPU (node.js runtime):</a:t>
            </a:r>
          </a:p>
          <a:p>
            <a:pPr lvl="1"/>
            <a:r>
              <a:rPr lang="en-US" sz="1600" dirty="0" smtClean="0"/>
              <a:t>Web server software for displaying real-time (live) web GUI</a:t>
            </a:r>
          </a:p>
          <a:p>
            <a:pPr lvl="2"/>
            <a:r>
              <a:rPr lang="en-US" sz="1400" dirty="0" smtClean="0"/>
              <a:t>Telemetry</a:t>
            </a:r>
          </a:p>
          <a:p>
            <a:pPr lvl="2"/>
            <a:r>
              <a:rPr lang="en-US" sz="1400" dirty="0" smtClean="0"/>
              <a:t>Configuration</a:t>
            </a:r>
          </a:p>
          <a:p>
            <a:pPr lvl="1"/>
            <a:r>
              <a:rPr lang="en-US" sz="1600" dirty="0" smtClean="0"/>
              <a:t>Watches for changes to </a:t>
            </a:r>
            <a:r>
              <a:rPr lang="en-US" sz="1600" i="1" dirty="0" smtClean="0"/>
              <a:t>shared RAM address space </a:t>
            </a:r>
            <a:r>
              <a:rPr lang="en-US" sz="1600" dirty="0" smtClean="0"/>
              <a:t>and updates persistent data to calculate new modifying parameter to write to shared address space.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3109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 smtClean="0"/>
              <a:t>Node.js Runtime Environment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5CD5EA-7C91-4BA7-A3C4-40C4986B1E44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System is “event-driven”</a:t>
            </a:r>
          </a:p>
          <a:p>
            <a:pPr lvl="1"/>
            <a:r>
              <a:rPr lang="en-US" sz="1400" dirty="0"/>
              <a:t>Must handle I/O as fast as possible</a:t>
            </a:r>
          </a:p>
          <a:p>
            <a:r>
              <a:rPr lang="en-US" sz="1600" dirty="0"/>
              <a:t>Node.js – Originally meant to function as runtime environment for web applications.</a:t>
            </a:r>
          </a:p>
          <a:p>
            <a:pPr lvl="1"/>
            <a:r>
              <a:rPr lang="en-US" sz="1600" i="1" dirty="0"/>
              <a:t>Web server software </a:t>
            </a:r>
            <a:r>
              <a:rPr lang="en-US" sz="1600" dirty="0"/>
              <a:t>must be able to handle many requests for a web page from many different users with minimal latency.  </a:t>
            </a:r>
          </a:p>
          <a:p>
            <a:pPr lvl="2"/>
            <a:r>
              <a:rPr lang="en-US" sz="1400" dirty="0"/>
              <a:t>HTTP requests from clients are I/O calls to the server.</a:t>
            </a:r>
          </a:p>
          <a:p>
            <a:pPr lvl="2"/>
            <a:r>
              <a:rPr lang="en-US" sz="1400" i="1" dirty="0"/>
              <a:t>Scalability – </a:t>
            </a:r>
            <a:r>
              <a:rPr lang="en-US" sz="1400" dirty="0"/>
              <a:t>Requests per second as a function of the number simultaneous connections</a:t>
            </a:r>
            <a:endParaRPr lang="en-US" sz="1200" dirty="0"/>
          </a:p>
          <a:p>
            <a:pPr lvl="1"/>
            <a:r>
              <a:rPr lang="en-US" sz="1600" dirty="0"/>
              <a:t>Capable of processing multiple I/O operations asynchronously and non-blocking</a:t>
            </a:r>
          </a:p>
          <a:p>
            <a:pPr lvl="2"/>
            <a:r>
              <a:rPr lang="en-US" sz="1400" dirty="0"/>
              <a:t>Single threaded event loop</a:t>
            </a:r>
          </a:p>
          <a:p>
            <a:pPr lvl="2"/>
            <a:r>
              <a:rPr lang="en-US" sz="1400" dirty="0"/>
              <a:t>Callback functions registered to automatically execute when I/O operation completes.  Event loop continues processing next item instead of waiting.</a:t>
            </a:r>
          </a:p>
          <a:p>
            <a:r>
              <a:rPr lang="en-US" sz="1800" dirty="0"/>
              <a:t>C++ bindings</a:t>
            </a:r>
          </a:p>
          <a:p>
            <a:pPr lvl="1"/>
            <a:r>
              <a:rPr lang="en-US" sz="1400" dirty="0"/>
              <a:t>Node.js is built on top of Google Chrome’s V8 </a:t>
            </a:r>
            <a:r>
              <a:rPr lang="en-US" sz="1400" dirty="0" err="1"/>
              <a:t>Javascript</a:t>
            </a:r>
            <a:r>
              <a:rPr lang="en-US" sz="1400" dirty="0"/>
              <a:t> engine written in C++.  Compiles JS to machine code instead of interpreting.</a:t>
            </a:r>
          </a:p>
          <a:p>
            <a:pPr lvl="1"/>
            <a:r>
              <a:rPr lang="en-US" sz="1400" dirty="0"/>
              <a:t>Capable of interfacing with C/C++ libraries via </a:t>
            </a:r>
            <a:r>
              <a:rPr lang="en-US" sz="1400" i="1" dirty="0" err="1"/>
              <a:t>libuv</a:t>
            </a:r>
            <a:endParaRPr lang="en-US" sz="1400" i="1" dirty="0"/>
          </a:p>
          <a:p>
            <a:pPr lvl="2"/>
            <a:endParaRPr lang="en-US" sz="1100" dirty="0"/>
          </a:p>
          <a:p>
            <a:pPr lvl="2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810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38200"/>
          </a:xfrm>
        </p:spPr>
        <p:txBody>
          <a:bodyPr/>
          <a:lstStyle/>
          <a:p>
            <a:pPr algn="l" eaLnBrk="1" hangingPunct="1"/>
            <a:r>
              <a:rPr lang="en-US" altLang="en-US" sz="2800" dirty="0" smtClean="0"/>
              <a:t>Drive System</a:t>
            </a:r>
            <a:endParaRPr lang="en-US" altLang="en-US" sz="2800" dirty="0" smtClean="0">
              <a:solidFill>
                <a:srgbClr val="FF0000"/>
              </a:solidFill>
            </a:endParaRPr>
          </a:p>
        </p:txBody>
      </p:sp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306388" y="1676400"/>
          <a:ext cx="8531225" cy="441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85" name="Visio" r:id="rId4" imgW="9610650" imgH="4972050" progId="Visio.Drawing.15">
                  <p:embed/>
                </p:oleObj>
              </mc:Choice>
              <mc:Fallback>
                <p:oleObj name="Visio" r:id="rId4" imgW="9610650" imgH="4972050" progId="Visio.Drawing.1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388" y="1676400"/>
                        <a:ext cx="8531225" cy="441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5CD5EA-7C91-4BA7-A3C4-40C4986B1E44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latin typeface="Gotham-Black" charset="0"/>
              </a:rPr>
              <a:t>Car Components</a:t>
            </a:r>
          </a:p>
        </p:txBody>
      </p:sp>
      <p:pic>
        <p:nvPicPr>
          <p:cNvPr id="12291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57450" y="2360613"/>
            <a:ext cx="4229100" cy="3171825"/>
          </a:xfrm>
        </p:spPr>
      </p:pic>
      <p:pic>
        <p:nvPicPr>
          <p:cNvPr id="13319" name="Picture 7" descr="Hitec HS-81M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419600"/>
            <a:ext cx="1444625" cy="1808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>
            <a:stCxn id="13319" idx="3"/>
          </p:cNvCxnSpPr>
          <p:nvPr/>
        </p:nvCxnSpPr>
        <p:spPr>
          <a:xfrm flipV="1">
            <a:off x="1901825" y="4114800"/>
            <a:ext cx="1908175" cy="12080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4225" y="1417638"/>
            <a:ext cx="1235075" cy="19351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9" name="Straight Arrow Connector 18"/>
          <p:cNvCxnSpPr/>
          <p:nvPr/>
        </p:nvCxnSpPr>
        <p:spPr>
          <a:xfrm flipH="1">
            <a:off x="4229100" y="2386013"/>
            <a:ext cx="2943225" cy="6619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302" name="TextBox 22"/>
          <p:cNvSpPr txBox="1">
            <a:spLocks noChangeArrowheads="1"/>
          </p:cNvSpPr>
          <p:nvPr/>
        </p:nvSpPr>
        <p:spPr bwMode="auto">
          <a:xfrm>
            <a:off x="7172325" y="3429000"/>
            <a:ext cx="1196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/>
              <a:t>Receiver</a:t>
            </a:r>
          </a:p>
        </p:txBody>
      </p:sp>
      <p:sp>
        <p:nvSpPr>
          <p:cNvPr id="12304" name="TextBox 24"/>
          <p:cNvSpPr txBox="1">
            <a:spLocks noChangeArrowheads="1"/>
          </p:cNvSpPr>
          <p:nvPr/>
        </p:nvSpPr>
        <p:spPr bwMode="auto">
          <a:xfrm>
            <a:off x="304800" y="6324600"/>
            <a:ext cx="190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Steering Servo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2EE4F7-CA33-4960-8A5F-A6B0A30F6443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pic>
        <p:nvPicPr>
          <p:cNvPr id="22530" name="Picture 2" descr="http://cdn.instructables.com/F8U/F2BN/GAPV8FOY/F8UF2BNGAPV8FOY.LARG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554" y="4808539"/>
            <a:ext cx="2153733" cy="12430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22"/>
          <p:cNvSpPr txBox="1">
            <a:spLocks noChangeArrowheads="1"/>
          </p:cNvSpPr>
          <p:nvPr/>
        </p:nvSpPr>
        <p:spPr bwMode="auto">
          <a:xfrm>
            <a:off x="7021512" y="6069013"/>
            <a:ext cx="1196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 smtClean="0"/>
              <a:t>   Motor</a:t>
            </a:r>
            <a:endParaRPr lang="en-US" altLang="en-US" dirty="0"/>
          </a:p>
        </p:txBody>
      </p:sp>
      <p:cxnSp>
        <p:nvCxnSpPr>
          <p:cNvPr id="4" name="Straight Arrow Connector 3"/>
          <p:cNvCxnSpPr>
            <a:stCxn id="22530" idx="0"/>
          </p:cNvCxnSpPr>
          <p:nvPr/>
        </p:nvCxnSpPr>
        <p:spPr>
          <a:xfrm flipH="1" flipV="1">
            <a:off x="5838028" y="4351337"/>
            <a:ext cx="2066393" cy="4572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2532" name="Picture 4" descr="http://i.ebayimg.com/00/s/ODAwWDgwMA==/z/JRcAAOxyBjBTRKld/$_3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4" y="1417638"/>
            <a:ext cx="1819275" cy="1819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2"/>
          <p:cNvSpPr txBox="1">
            <a:spLocks noChangeArrowheads="1"/>
          </p:cNvSpPr>
          <p:nvPr/>
        </p:nvSpPr>
        <p:spPr bwMode="auto">
          <a:xfrm>
            <a:off x="0" y="3236913"/>
            <a:ext cx="24574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dirty="0" smtClean="0"/>
              <a:t>Motor Controller (inside box)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6622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-Black" charset="0"/>
              </a:rPr>
              <a:t>Goals and Objectives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 smtClean="0"/>
              <a:t>The system will be capable of powering the RC car to achieve performance on par with consumer products</a:t>
            </a:r>
          </a:p>
          <a:p>
            <a:pPr eaLnBrk="1" hangingPunct="1"/>
            <a:r>
              <a:rPr lang="en-US" altLang="en-US" sz="2800" dirty="0" smtClean="0"/>
              <a:t>The fuel cell will be output power provided with a supply of hydrogen</a:t>
            </a:r>
          </a:p>
          <a:p>
            <a:pPr eaLnBrk="1" hangingPunct="1"/>
            <a:r>
              <a:rPr lang="en-US" altLang="en-US" sz="2800" dirty="0" smtClean="0"/>
              <a:t>The system will output power for external use</a:t>
            </a:r>
          </a:p>
          <a:p>
            <a:pPr eaLnBrk="1" hangingPunct="1"/>
            <a:r>
              <a:rPr lang="en-US" altLang="en-US" sz="2800" dirty="0" smtClean="0"/>
              <a:t>Continuously display measurements and information on a webpage with a modern UI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5CD5EA-7C91-4BA7-A3C4-40C4986B1E44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Motor </a:t>
            </a:r>
            <a:r>
              <a:rPr lang="en-US" altLang="en-US" dirty="0" smtClean="0"/>
              <a:t>Controller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953000" cy="4756150"/>
          </a:xfrm>
        </p:spPr>
        <p:txBody>
          <a:bodyPr/>
          <a:lstStyle/>
          <a:p>
            <a:r>
              <a:rPr lang="en-US" dirty="0" smtClean="0"/>
              <a:t>RC </a:t>
            </a:r>
            <a:r>
              <a:rPr lang="en-US" dirty="0"/>
              <a:t>Car Brushed Speed </a:t>
            </a:r>
            <a:r>
              <a:rPr lang="en-US" dirty="0" smtClean="0"/>
              <a:t>Controller</a:t>
            </a:r>
          </a:p>
          <a:p>
            <a:r>
              <a:rPr lang="en-US"/>
              <a:t>Automatic Center </a:t>
            </a:r>
            <a:r>
              <a:rPr lang="en-US" smtClean="0"/>
              <a:t>calibration</a:t>
            </a:r>
            <a:endParaRPr lang="en-US" dirty="0" smtClean="0"/>
          </a:p>
          <a:p>
            <a:r>
              <a:rPr lang="en-US" dirty="0" smtClean="0"/>
              <a:t>We picked it for prototyping purposes because of it’s low-cost</a:t>
            </a:r>
          </a:p>
          <a:p>
            <a:r>
              <a:rPr lang="en-US" dirty="0" smtClean="0"/>
              <a:t>We </a:t>
            </a:r>
            <a:r>
              <a:rPr lang="en-US" dirty="0"/>
              <a:t>ended up using the motor controller already in the RC car as it works great and it meant reduced cost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2EE4F7-CA33-4960-8A5F-A6B0A30F6443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pic>
        <p:nvPicPr>
          <p:cNvPr id="6" name="Picture 4" descr="http://i.ebayimg.com/00/s/ODAwWDgwMA==/z/JRcAAOxyBjBTRKld/$_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195" y="2362200"/>
            <a:ext cx="2420958" cy="2209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71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Steering </a:t>
            </a:r>
            <a:r>
              <a:rPr lang="en-US" altLang="en-US" dirty="0" smtClean="0"/>
              <a:t>Servo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867400" cy="4525963"/>
          </a:xfrm>
        </p:spPr>
        <p:txBody>
          <a:bodyPr/>
          <a:lstStyle/>
          <a:p>
            <a:r>
              <a:rPr lang="en-US" sz="2000" dirty="0" smtClean="0"/>
              <a:t>HS-82MG</a:t>
            </a:r>
            <a:endParaRPr lang="en-US" sz="2000" dirty="0"/>
          </a:p>
          <a:p>
            <a:r>
              <a:rPr lang="en-US" sz="2000" dirty="0" smtClean="0"/>
              <a:t>Operates between 4.8V and 6V</a:t>
            </a:r>
          </a:p>
          <a:p>
            <a:r>
              <a:rPr lang="en-US" sz="2000" dirty="0"/>
              <a:t>It sits underneath the fan at the front of the car</a:t>
            </a:r>
          </a:p>
          <a:p>
            <a:r>
              <a:rPr lang="en-US" sz="2000" dirty="0" smtClean="0"/>
              <a:t>Requires </a:t>
            </a:r>
            <a:r>
              <a:rPr lang="en-US" sz="2000" dirty="0"/>
              <a:t>three connections: a power line, a ground line, and a signal line</a:t>
            </a:r>
            <a:r>
              <a:rPr lang="en-US" sz="2000" dirty="0" smtClean="0"/>
              <a:t>.</a:t>
            </a:r>
            <a:endParaRPr lang="en-US" sz="2000" dirty="0"/>
          </a:p>
          <a:p>
            <a:r>
              <a:rPr lang="en-US" sz="2000" dirty="0"/>
              <a:t>We used a 1 ohm current sense resistor in the power line to measure currents </a:t>
            </a:r>
            <a:r>
              <a:rPr lang="en-US" sz="2000" dirty="0" smtClean="0"/>
              <a:t>pulled by </a:t>
            </a:r>
            <a:r>
              <a:rPr lang="en-US" sz="2000" dirty="0"/>
              <a:t>the servo.</a:t>
            </a:r>
            <a:endParaRPr lang="en-US" sz="2000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2EE4F7-CA33-4960-8A5F-A6B0A30F6443}" type="slidenum">
              <a:rPr lang="en-US" altLang="en-US" smtClean="0"/>
              <a:pPr>
                <a:defRPr/>
              </a:pPr>
              <a:t>31</a:t>
            </a:fld>
            <a:endParaRPr lang="en-US" alt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380359"/>
              </p:ext>
            </p:extLst>
          </p:nvPr>
        </p:nvGraphicFramePr>
        <p:xfrm>
          <a:off x="556656" y="4469225"/>
          <a:ext cx="8001000" cy="1651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00250"/>
                <a:gridCol w="2000250"/>
                <a:gridCol w="1866900"/>
                <a:gridCol w="2133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Voltage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Torque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Speed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Current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4.8V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36.1 </a:t>
                      </a:r>
                      <a:r>
                        <a:rPr lang="en-US" dirty="0" err="1" smtClean="0"/>
                        <a:t>oz</a:t>
                      </a:r>
                      <a:r>
                        <a:rPr lang="en-US" dirty="0" smtClean="0"/>
                        <a:t>-in / 2.60 kg-cm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0.11 sec /</a:t>
                      </a:r>
                      <a:r>
                        <a:rPr lang="en-US" baseline="0" dirty="0" smtClean="0"/>
                        <a:t> 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8.8 mA (idle)</a:t>
                      </a:r>
                    </a:p>
                    <a:p>
                      <a:r>
                        <a:rPr lang="en-US" dirty="0" smtClean="0"/>
                        <a:t>220 mA (no load)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6V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41.6 </a:t>
                      </a:r>
                      <a:r>
                        <a:rPr lang="en-US" dirty="0" err="1" smtClean="0"/>
                        <a:t>oz</a:t>
                      </a:r>
                      <a:r>
                        <a:rPr lang="en-US" dirty="0" smtClean="0"/>
                        <a:t>-in / 3 kg-cm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0.09 sec / 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9.1 mA (idle)</a:t>
                      </a:r>
                    </a:p>
                    <a:p>
                      <a:r>
                        <a:rPr lang="en-US" dirty="0" smtClean="0"/>
                        <a:t>280 mA (no load)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7" descr="Hitec HS-81M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97687" y="1606138"/>
            <a:ext cx="1444625" cy="1808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89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3581400" cy="808038"/>
          </a:xfrm>
        </p:spPr>
        <p:txBody>
          <a:bodyPr/>
          <a:lstStyle/>
          <a:p>
            <a:r>
              <a:rPr lang="en-US" altLang="en-US" dirty="0" smtClean="0"/>
              <a:t>Radio Receiver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733800" cy="4525963"/>
          </a:xfrm>
        </p:spPr>
        <p:txBody>
          <a:bodyPr/>
          <a:lstStyle/>
          <a:p>
            <a:r>
              <a:rPr lang="en-US" dirty="0" smtClean="0"/>
              <a:t>AM receiver</a:t>
            </a:r>
          </a:p>
          <a:p>
            <a:r>
              <a:rPr lang="en-US" dirty="0" smtClean="0"/>
              <a:t>27 </a:t>
            </a:r>
            <a:r>
              <a:rPr lang="en-US" dirty="0"/>
              <a:t>MHz BEC (power is supplied by the </a:t>
            </a:r>
            <a:r>
              <a:rPr lang="en-US" dirty="0" smtClean="0"/>
              <a:t>ESC)</a:t>
            </a:r>
          </a:p>
          <a:p>
            <a:r>
              <a:rPr lang="en-US" dirty="0"/>
              <a:t>Binding is used to pair the </a:t>
            </a:r>
            <a:r>
              <a:rPr lang="en-US" dirty="0" smtClean="0"/>
              <a:t>receiver with a transmitter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2EE4F7-CA33-4960-8A5F-A6B0A30F6443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4579074"/>
            <a:ext cx="1250824" cy="19598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695701" y="1600200"/>
            <a:ext cx="4013860" cy="2133600"/>
          </a:xfrm>
        </p:spPr>
        <p:txBody>
          <a:bodyPr/>
          <a:lstStyle/>
          <a:p>
            <a:r>
              <a:rPr lang="en-US" dirty="0" smtClean="0"/>
              <a:t>Brushed Motor</a:t>
            </a:r>
          </a:p>
          <a:p>
            <a:r>
              <a:rPr lang="en-US" dirty="0" smtClean="0"/>
              <a:t>It sits </a:t>
            </a:r>
            <a:r>
              <a:rPr lang="en-US" dirty="0"/>
              <a:t>underneath </a:t>
            </a:r>
            <a:r>
              <a:rPr lang="en-US" dirty="0" smtClean="0"/>
              <a:t>the inlet </a:t>
            </a:r>
            <a:r>
              <a:rPr lang="en-US" dirty="0"/>
              <a:t>valve in the back of the </a:t>
            </a:r>
            <a:r>
              <a:rPr lang="en-US" dirty="0" smtClean="0"/>
              <a:t>car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343400" y="602199"/>
            <a:ext cx="43434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anose="020B0600070205080204" pitchFamily="34" charset="-128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mtClean="0"/>
              <a:t>Motor</a:t>
            </a:r>
            <a:endParaRPr lang="en-US" dirty="0"/>
          </a:p>
        </p:txBody>
      </p:sp>
      <p:pic>
        <p:nvPicPr>
          <p:cNvPr id="9" name="Picture 2" descr="http://cdn.instructables.com/F8U/F2BN/GAPV8FOY/F8UF2BNGAPV8FOY.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732" y="4746987"/>
            <a:ext cx="2813881" cy="16240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29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latin typeface="Gotham-Black" charset="0"/>
              </a:rPr>
              <a:t>Circuit Board Enclosure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70055" y="4327182"/>
            <a:ext cx="3962400" cy="2226018"/>
            <a:chOff x="2099026" y="909786"/>
            <a:chExt cx="5968507" cy="350981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48" b="1252"/>
            <a:stretch/>
          </p:blipFill>
          <p:spPr>
            <a:xfrm>
              <a:off x="2099026" y="1828802"/>
              <a:ext cx="4638762" cy="2590798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2523262" y="1828802"/>
              <a:ext cx="3562350" cy="9523"/>
            </a:xfrm>
            <a:prstGeom prst="straightConnector1">
              <a:avLst/>
            </a:prstGeom>
            <a:ln w="635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6726958" y="2831813"/>
              <a:ext cx="1340575" cy="9220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FF0000"/>
                  </a:solidFill>
                </a:rPr>
                <a:t>4.1”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018563" y="909786"/>
              <a:ext cx="5645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FF0000"/>
                  </a:solidFill>
                </a:rPr>
                <a:t>6”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6209437" y="1962150"/>
              <a:ext cx="0" cy="2333625"/>
            </a:xfrm>
            <a:prstGeom prst="straightConnector1">
              <a:avLst/>
            </a:prstGeom>
            <a:ln w="635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4876805" y="5157166"/>
            <a:ext cx="3804153" cy="1317500"/>
            <a:chOff x="4648200" y="4838370"/>
            <a:chExt cx="4076039" cy="1410030"/>
          </a:xfrm>
        </p:grpSpPr>
        <p:cxnSp>
          <p:nvCxnSpPr>
            <p:cNvPr id="11" name="Straight Arrow Connector 10"/>
            <p:cNvCxnSpPr/>
            <p:nvPr/>
          </p:nvCxnSpPr>
          <p:spPr>
            <a:xfrm flipH="1">
              <a:off x="7498174" y="5329073"/>
              <a:ext cx="19050" cy="657225"/>
            </a:xfrm>
            <a:prstGeom prst="straightConnector1">
              <a:avLst/>
            </a:prstGeom>
            <a:ln w="635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7526748" y="5346247"/>
              <a:ext cx="1197491" cy="6258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FF0000"/>
                  </a:solidFill>
                </a:rPr>
                <a:t>1.25”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8200" y="4838370"/>
              <a:ext cx="2745199" cy="1410030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0" y="1447800"/>
            <a:ext cx="5892960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Circuit boards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Speed Controller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Battery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Switches and Power Jacks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Components less than 1 </a:t>
            </a:r>
            <a:r>
              <a:rPr lang="en-US" sz="2800" dirty="0"/>
              <a:t>inch </a:t>
            </a:r>
            <a:r>
              <a:rPr lang="en-US" sz="2800" dirty="0" smtClean="0"/>
              <a:t>high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2EE4F7-CA33-4960-8A5F-A6B0A30F6443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pic>
        <p:nvPicPr>
          <p:cNvPr id="14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34393" y="1804691"/>
            <a:ext cx="3157207" cy="23672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/>
          <p:cNvCxnSpPr/>
          <p:nvPr/>
        </p:nvCxnSpPr>
        <p:spPr>
          <a:xfrm flipH="1">
            <a:off x="3749658" y="3429000"/>
            <a:ext cx="3184542" cy="1481047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6324600" y="3505200"/>
            <a:ext cx="898542" cy="1651966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41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 Board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2EE4F7-CA33-4960-8A5F-A6B0A30F6443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25" y="1646238"/>
            <a:ext cx="5975349" cy="448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19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Circuit Board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05100" y="5570561"/>
            <a:ext cx="3733800" cy="457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4PCB, Advanced Circuits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2EE4F7-CA33-4960-8A5F-A6B0A30F6443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3709579" cy="3276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52600"/>
            <a:ext cx="40386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12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latin typeface="Gotham-Black" charset="0"/>
              </a:rPr>
              <a:t>Sensors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572000" cy="4373563"/>
          </a:xfrm>
        </p:spPr>
        <p:txBody>
          <a:bodyPr/>
          <a:lstStyle/>
          <a:p>
            <a:pPr eaLnBrk="1" hangingPunct="1"/>
            <a:r>
              <a:rPr lang="en-US" altLang="en-US" sz="2400" dirty="0" smtClean="0"/>
              <a:t>Temperature</a:t>
            </a:r>
          </a:p>
          <a:p>
            <a:pPr lvl="1" eaLnBrk="1" hangingPunct="1"/>
            <a:r>
              <a:rPr lang="en-US" altLang="en-US" sz="2000" dirty="0" smtClean="0"/>
              <a:t>Negative </a:t>
            </a:r>
            <a:r>
              <a:rPr lang="en-US" altLang="en-US" sz="2000" dirty="0"/>
              <a:t>temperature coefficient (NTC) </a:t>
            </a:r>
            <a:r>
              <a:rPr lang="en-US" altLang="en-US" sz="2000" dirty="0" smtClean="0"/>
              <a:t>thermistor to monitor fuel cell temperature</a:t>
            </a:r>
          </a:p>
          <a:p>
            <a:pPr eaLnBrk="1" hangingPunct="1"/>
            <a:r>
              <a:rPr lang="en-US" altLang="en-US" sz="2400" dirty="0" smtClean="0"/>
              <a:t>Differential voltage sensor</a:t>
            </a:r>
          </a:p>
          <a:p>
            <a:pPr lvl="1" eaLnBrk="1" hangingPunct="1"/>
            <a:r>
              <a:rPr lang="en-US" altLang="en-US" sz="2000" dirty="0" smtClean="0"/>
              <a:t>Monitor voltage between last two cells to activate purge valves</a:t>
            </a:r>
          </a:p>
          <a:p>
            <a:pPr eaLnBrk="1" hangingPunct="1"/>
            <a:r>
              <a:rPr lang="en-US" altLang="en-US" sz="2400" dirty="0"/>
              <a:t>Speed Encoder</a:t>
            </a:r>
          </a:p>
          <a:p>
            <a:pPr lvl="1" eaLnBrk="1" hangingPunct="1"/>
            <a:r>
              <a:rPr lang="en-US" altLang="en-US" sz="2000" dirty="0"/>
              <a:t>Wheel Encoder to </a:t>
            </a:r>
            <a:r>
              <a:rPr lang="en-US" sz="2000" dirty="0"/>
              <a:t>measure the speed and distance </a:t>
            </a:r>
            <a:r>
              <a:rPr lang="en-US" sz="2000" dirty="0" smtClean="0"/>
              <a:t>traveled</a:t>
            </a:r>
            <a:endParaRPr lang="en-US" alt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663" y="1752600"/>
            <a:ext cx="2979737" cy="198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57" name="Picture 5" descr="Wheel Encoder Ki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4038600"/>
            <a:ext cx="2478087" cy="2478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5CD5EA-7C91-4BA7-A3C4-40C4986B1E44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  <p:pic>
        <p:nvPicPr>
          <p:cNvPr id="7" name="Picture 2" descr="Magnet Square - 0.25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038600"/>
            <a:ext cx="1368425" cy="1368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830532" y="5463027"/>
            <a:ext cx="11689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Source: </a:t>
            </a:r>
            <a:r>
              <a:rPr lang="en-US" sz="1000" i="1" dirty="0" err="1" smtClean="0"/>
              <a:t>Sparkfun</a:t>
            </a:r>
            <a:endParaRPr lang="en-US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latin typeface="Gotham-Black" charset="0"/>
              </a:rPr>
              <a:t>Schedule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925687"/>
              </p:ext>
            </p:extLst>
          </p:nvPr>
        </p:nvGraphicFramePr>
        <p:xfrm>
          <a:off x="152403" y="2743200"/>
          <a:ext cx="8839198" cy="2468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38397"/>
                <a:gridCol w="581891"/>
                <a:gridCol w="581891"/>
                <a:gridCol w="581891"/>
                <a:gridCol w="581891"/>
                <a:gridCol w="581891"/>
                <a:gridCol w="581891"/>
                <a:gridCol w="581891"/>
                <a:gridCol w="581891"/>
                <a:gridCol w="581891"/>
                <a:gridCol w="581891"/>
                <a:gridCol w="581891"/>
              </a:tblGrid>
              <a:tr h="2511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Sep 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Oct</a:t>
                      </a:r>
                      <a:endParaRPr lang="en-US" baseline="0" dirty="0" smtClean="0"/>
                    </a:p>
                    <a:p>
                      <a:pPr algn="ctr"/>
                      <a:r>
                        <a:rPr lang="en-US" baseline="0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Oct</a:t>
                      </a:r>
                    </a:p>
                    <a:p>
                      <a:pPr algn="ctr"/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Oct</a:t>
                      </a:r>
                    </a:p>
                    <a:p>
                      <a:pPr algn="ct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Oct</a:t>
                      </a:r>
                    </a:p>
                    <a:p>
                      <a:pPr algn="ctr"/>
                      <a:r>
                        <a:rPr lang="en-US" dirty="0" smtClean="0"/>
                        <a:t>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Oct</a:t>
                      </a:r>
                    </a:p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Nov</a:t>
                      </a:r>
                      <a:endParaRPr lang="en-US" baseline="0" dirty="0" smtClean="0"/>
                    </a:p>
                    <a:p>
                      <a:pPr algn="ctr"/>
                      <a:r>
                        <a:rPr lang="en-US" baseline="0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Nov</a:t>
                      </a:r>
                    </a:p>
                    <a:p>
                      <a:pPr algn="ctr"/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Nov</a:t>
                      </a:r>
                    </a:p>
                    <a:p>
                      <a:pPr algn="ct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Nov</a:t>
                      </a:r>
                    </a:p>
                    <a:p>
                      <a:pPr algn="ctr"/>
                      <a:r>
                        <a:rPr lang="en-US" dirty="0" smtClean="0"/>
                        <a:t>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Dec</a:t>
                      </a:r>
                    </a:p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145519">
                <a:tc>
                  <a:txBody>
                    <a:bodyPr/>
                    <a:lstStyle/>
                    <a:p>
                      <a:r>
                        <a:rPr lang="en-US" dirty="0" smtClean="0"/>
                        <a:t>Prototype - Standalone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5519">
                <a:tc>
                  <a:txBody>
                    <a:bodyPr/>
                    <a:lstStyle/>
                    <a:p>
                      <a:r>
                        <a:rPr lang="en-US" dirty="0" smtClean="0"/>
                        <a:t>Prototype - Integrated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5519">
                <a:tc>
                  <a:txBody>
                    <a:bodyPr/>
                    <a:lstStyle/>
                    <a:p>
                      <a:r>
                        <a:rPr lang="en-US" dirty="0" smtClean="0"/>
                        <a:t>Final Build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5519">
                <a:tc>
                  <a:txBody>
                    <a:bodyPr/>
                    <a:lstStyle/>
                    <a:p>
                      <a:r>
                        <a:rPr lang="en-US" dirty="0" smtClean="0"/>
                        <a:t>Integration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145519">
                <a:tc>
                  <a:txBody>
                    <a:bodyPr/>
                    <a:lstStyle/>
                    <a:p>
                      <a:r>
                        <a:rPr lang="en-US" dirty="0" smtClean="0"/>
                        <a:t>Testing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5CD5EA-7C91-4BA7-A3C4-40C4986B1E44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latin typeface="Gotham-Black" charset="0"/>
              </a:rPr>
              <a:t>Work Distribution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039668"/>
              </p:ext>
            </p:extLst>
          </p:nvPr>
        </p:nvGraphicFramePr>
        <p:xfrm>
          <a:off x="1676400" y="1905000"/>
          <a:ext cx="5791200" cy="31877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58240"/>
                <a:gridCol w="1158240"/>
                <a:gridCol w="1158240"/>
                <a:gridCol w="1158240"/>
                <a:gridCol w="1158240"/>
              </a:tblGrid>
              <a:tr h="4484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James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Edwin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Bruno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Andre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8975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MCU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 </a:t>
                      </a:r>
                      <a:r>
                        <a:rPr lang="en-US" sz="1600" b="1" dirty="0" smtClean="0">
                          <a:effectLst/>
                          <a:latin typeface="+mn-lt"/>
                        </a:rPr>
                        <a:t>X</a:t>
                      </a:r>
                      <a:endParaRPr lang="en-US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 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 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5090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12V Power Supply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 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X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effectLst/>
                          <a:latin typeface="+mn-lt"/>
                        </a:rPr>
                        <a:t>X</a:t>
                      </a:r>
                      <a:r>
                        <a:rPr lang="en-US" sz="1600" b="1" dirty="0">
                          <a:effectLst/>
                          <a:latin typeface="+mn-lt"/>
                        </a:rPr>
                        <a:t> </a:t>
                      </a:r>
                      <a:endParaRPr lang="en-US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+mn-lt"/>
                        </a:rPr>
                        <a:t>X</a:t>
                      </a:r>
                      <a:endParaRPr lang="en-US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334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Battery Charger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 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 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X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1674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MCU/Radio </a:t>
                      </a:r>
                      <a:r>
                        <a:rPr lang="en-US" sz="1600" b="1" dirty="0">
                          <a:effectLst/>
                        </a:rPr>
                        <a:t>Power Supply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 </a:t>
                      </a: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 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X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48448">
                <a:tc>
                  <a:txBody>
                    <a:bodyPr/>
                    <a:lstStyle/>
                    <a:p>
                      <a:pPr algn="l"/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Web UI</a:t>
                      </a:r>
                      <a:endParaRPr lang="en-US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600" b="1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+mn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5CD5EA-7C91-4BA7-A3C4-40C4986B1E44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latin typeface="Gotham-Black" charset="0"/>
              </a:rPr>
              <a:t>Budget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990184"/>
              </p:ext>
            </p:extLst>
          </p:nvPr>
        </p:nvGraphicFramePr>
        <p:xfrm>
          <a:off x="2133600" y="1202600"/>
          <a:ext cx="4821298" cy="56560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51930"/>
                <a:gridCol w="842342"/>
                <a:gridCol w="556275"/>
                <a:gridCol w="1128409"/>
                <a:gridCol w="842342"/>
              </a:tblGrid>
              <a:tr h="1695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Description</a:t>
                      </a:r>
                    </a:p>
                  </a:txBody>
                  <a:tcPr marL="9525" marR="9525" marT="9525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Distributor</a:t>
                      </a:r>
                    </a:p>
                  </a:txBody>
                  <a:tcPr marL="9525" marR="9525" marT="9525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Qty</a:t>
                      </a: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Unit Cost ($)</a:t>
                      </a: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Total Cost ($)</a:t>
                      </a:r>
                    </a:p>
                  </a:txBody>
                  <a:tcPr marL="9525" marR="9525" marT="9525" marB="0">
                    <a:solidFill>
                      <a:schemeClr val="tx1"/>
                    </a:solidFill>
                  </a:tcPr>
                </a:tc>
              </a:tr>
              <a:tr h="1695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CONTROLLER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</a:tr>
              <a:tr h="16959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Beagle Bone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50.00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150.00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695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BATTERY SYSTEM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</a:tr>
              <a:tr h="16959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Battery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</a:tr>
              <a:tr h="16959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Charger IC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Mouser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4.24</a:t>
                      </a:r>
                    </a:p>
                  </a:txBody>
                  <a:tcPr marL="9525" marR="9525" marT="9525" marB="0" anchor="b"/>
                </a:tc>
              </a:tr>
              <a:tr h="16959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P-MOSFET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Mouser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1.64</a:t>
                      </a:r>
                    </a:p>
                  </a:txBody>
                  <a:tcPr marL="9525" marR="9525" marT="9525" marB="0" anchor="b"/>
                </a:tc>
              </a:tr>
              <a:tr h="1694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POWER SUPPLY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</a:tr>
              <a:tr h="16943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High Side Gate Driver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Digikey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7.64</a:t>
                      </a:r>
                    </a:p>
                  </a:txBody>
                  <a:tcPr marL="9525" marR="9525" marT="9525" marB="0" anchor="b"/>
                </a:tc>
              </a:tr>
              <a:tr h="16943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 MOSFET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Mouser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5.16</a:t>
                      </a:r>
                    </a:p>
                  </a:txBody>
                  <a:tcPr marL="9525" marR="9525" marT="9525" marB="0" anchor="b"/>
                </a:tc>
              </a:tr>
              <a:tr h="16943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Zener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Diode 15V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Mouser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0.20</a:t>
                      </a:r>
                    </a:p>
                  </a:txBody>
                  <a:tcPr marL="9525" marR="9525" marT="9525" marB="0" anchor="b"/>
                </a:tc>
              </a:tr>
              <a:tr h="16943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Current Limit Resistor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9525" marR="9525" marT="9525" marB="0" anchor="b"/>
                </a:tc>
              </a:tr>
              <a:tr h="16943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Current Measure IC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Mouser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2.15</a:t>
                      </a:r>
                    </a:p>
                  </a:txBody>
                  <a:tcPr marL="9525" marR="9525" marT="9525" marB="0" anchor="b"/>
                </a:tc>
              </a:tr>
              <a:tr h="16943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Current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Sense Resistor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</a:tr>
              <a:tr h="30061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Reverse Current Protection Diode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Mouser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2.94</a:t>
                      </a:r>
                    </a:p>
                  </a:txBody>
                  <a:tcPr marL="9525" marR="9525" marT="9525" marB="0" anchor="b"/>
                </a:tc>
              </a:tr>
              <a:tr h="16943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Boost Converter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Mouser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5.19</a:t>
                      </a:r>
                    </a:p>
                  </a:txBody>
                  <a:tcPr marL="9525" marR="9525" marT="9525" marB="0" anchor="b"/>
                </a:tc>
              </a:tr>
              <a:tr h="16943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Toroid Inductor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4.00</a:t>
                      </a:r>
                    </a:p>
                  </a:txBody>
                  <a:tcPr marL="9525" marR="9525" marT="9525" marB="0" anchor="b"/>
                </a:tc>
              </a:tr>
              <a:tr h="1694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MISCELLANEOUS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</a:tr>
              <a:tr h="16943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Wheel Encoder Kit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Sparkfun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</a:tr>
              <a:tr h="16943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PCB Manufacturing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100.00</a:t>
                      </a:r>
                    </a:p>
                  </a:txBody>
                  <a:tcPr marL="9525" marR="9525" marT="9525" marB="0" anchor="b"/>
                </a:tc>
              </a:tr>
              <a:tr h="16943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Supercapacitor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(1F 2.7V)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Mouser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3.84</a:t>
                      </a:r>
                    </a:p>
                  </a:txBody>
                  <a:tcPr marL="9525" marR="9525" marT="9525" marB="0" anchor="b"/>
                </a:tc>
              </a:tr>
              <a:tr h="30061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Supercapacitor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Protection Diode (2.5V)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Mouser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0.52</a:t>
                      </a:r>
                    </a:p>
                  </a:txBody>
                  <a:tcPr marL="9525" marR="9525" marT="9525" marB="0" anchor="b"/>
                </a:tc>
              </a:tr>
              <a:tr h="30061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Miscellaneous Components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Mouser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20.00</a:t>
                      </a:r>
                    </a:p>
                  </a:txBody>
                  <a:tcPr marL="9525" marR="9525" marT="9525" marB="0" anchor="b"/>
                </a:tc>
              </a:tr>
              <a:tr h="1694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PCB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</a:tr>
              <a:tr h="16943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Prototype Board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Mouser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13.00</a:t>
                      </a:r>
                    </a:p>
                  </a:txBody>
                  <a:tcPr marL="9525" marR="9525" marT="9525" marB="0" anchor="b"/>
                </a:tc>
              </a:tr>
              <a:tr h="16943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PCB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Advanced Circuits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9525" marR="9525" marT="9525" marB="0" anchor="b"/>
                </a:tc>
              </a:tr>
              <a:tr h="16943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Surface Mount Adapters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Sparkfun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5.00</a:t>
                      </a:r>
                    </a:p>
                  </a:txBody>
                  <a:tcPr marL="9525" marR="9525" marT="9525" marB="0" anchor="b"/>
                </a:tc>
              </a:tr>
              <a:tr h="16943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RC Components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Amazon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150.00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54863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4" marR="8444" marT="84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545.52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5CD5EA-7C91-4BA7-A3C4-40C4986B1E44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888571"/>
              </p:ext>
            </p:extLst>
          </p:nvPr>
        </p:nvGraphicFramePr>
        <p:xfrm>
          <a:off x="3048000" y="3843020"/>
          <a:ext cx="3048000" cy="3708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545.52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latin typeface="Gotham-Black" charset="0"/>
              </a:rPr>
              <a:t>Specifications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7332508"/>
              </p:ext>
            </p:extLst>
          </p:nvPr>
        </p:nvGraphicFramePr>
        <p:xfrm>
          <a:off x="457200" y="2870200"/>
          <a:ext cx="8229600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Component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Parameter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Design Specification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Drive System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Maximum Speed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5 miles per hour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Power System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External Output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12 V, 0.5A DC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Power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External input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±12 V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Fuel Cell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aseline="0" dirty="0" smtClean="0"/>
                        <a:t>Output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6V</a:t>
                      </a:r>
                      <a:r>
                        <a:rPr lang="en-US" baseline="0" dirty="0" smtClean="0"/>
                        <a:t> to 10.5V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5CD5EA-7C91-4BA7-A3C4-40C4986B1E44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latin typeface="Gotham-Black" charset="0"/>
              </a:rPr>
              <a:t>Progress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5CD5EA-7C91-4BA7-A3C4-40C4986B1E44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5937187"/>
              </p:ext>
            </p:extLst>
          </p:nvPr>
        </p:nvGraphicFramePr>
        <p:xfrm>
          <a:off x="1219200" y="1860550"/>
          <a:ext cx="66294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 and </a:t>
            </a:r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Beagle </a:t>
            </a:r>
            <a:r>
              <a:rPr lang="en-US" dirty="0" smtClean="0"/>
              <a:t>Bone </a:t>
            </a:r>
            <a:r>
              <a:rPr lang="en-US" dirty="0"/>
              <a:t>d</a:t>
            </a:r>
            <a:r>
              <a:rPr lang="en-US" dirty="0" smtClean="0"/>
              <a:t>amage </a:t>
            </a:r>
            <a:r>
              <a:rPr lang="en-US" dirty="0"/>
              <a:t>d</a:t>
            </a:r>
            <a:r>
              <a:rPr lang="en-US" dirty="0" smtClean="0"/>
              <a:t>uring </a:t>
            </a:r>
            <a:r>
              <a:rPr lang="en-US" dirty="0"/>
              <a:t>p</a:t>
            </a:r>
            <a:r>
              <a:rPr lang="en-US" dirty="0" smtClean="0"/>
              <a:t>ower up</a:t>
            </a:r>
          </a:p>
          <a:p>
            <a:endParaRPr lang="en-US" dirty="0" smtClean="0"/>
          </a:p>
          <a:p>
            <a:r>
              <a:rPr lang="en-US" dirty="0" smtClean="0"/>
              <a:t>Valves require more current than expected</a:t>
            </a:r>
          </a:p>
          <a:p>
            <a:endParaRPr lang="en-US" dirty="0" smtClean="0"/>
          </a:p>
          <a:p>
            <a:r>
              <a:rPr lang="en-US" dirty="0" smtClean="0"/>
              <a:t>Miscellaneous issues</a:t>
            </a:r>
          </a:p>
          <a:p>
            <a:pPr lvl="1"/>
            <a:r>
              <a:rPr lang="en-US" dirty="0" smtClean="0"/>
              <a:t>Battery connector/Switch issues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5CD5EA-7C91-4BA7-A3C4-40C4986B1E44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13593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5CD5EA-7C91-4BA7-A3C4-40C4986B1E44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52400" y="533400"/>
            <a:ext cx="4724400" cy="50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anose="020B0600070205080204" pitchFamily="34" charset="-128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dirty="0" smtClean="0">
                <a:latin typeface="Gotham-Black" charset="0"/>
              </a:rPr>
              <a:t>Controller Power-up Delay</a:t>
            </a:r>
            <a:endParaRPr lang="en-US" altLang="en-US" sz="2800" dirty="0">
              <a:latin typeface="Gotham-Black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1000" y="1662709"/>
            <a:ext cx="3149600" cy="2362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52" y="4343400"/>
            <a:ext cx="3251367" cy="8826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86200" y="4204936"/>
            <a:ext cx="489512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LTC1154 MOSFET Driver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Beagle </a:t>
            </a:r>
            <a:r>
              <a:rPr lang="en-US" sz="2000" dirty="0" smtClean="0"/>
              <a:t>Bone damage during power up (despite power management chip)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Some Beagle Bones have overvoltage/</a:t>
            </a:r>
            <a:r>
              <a:rPr lang="en-US" sz="2000" dirty="0" err="1" smtClean="0"/>
              <a:t>undervoltage</a:t>
            </a:r>
            <a:r>
              <a:rPr lang="en-US" sz="2000" dirty="0" smtClean="0"/>
              <a:t> chip?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Delay start circuit for 5V supply to Beagle Bone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Piggybacked on PCB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5182" y="1662709"/>
            <a:ext cx="4648201" cy="162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9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838200"/>
          </a:xfrm>
        </p:spPr>
        <p:txBody>
          <a:bodyPr/>
          <a:lstStyle/>
          <a:p>
            <a:pPr eaLnBrk="1" hangingPunct="1"/>
            <a:r>
              <a:rPr lang="en-US" dirty="0">
                <a:latin typeface="Gotham-Black" charset="0"/>
              </a:rPr>
              <a:t>Questions?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5CD5EA-7C91-4BA7-A3C4-40C4986B1E44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265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38200"/>
          </a:xfrm>
        </p:spPr>
        <p:txBody>
          <a:bodyPr/>
          <a:lstStyle/>
          <a:p>
            <a:pPr algn="l" eaLnBrk="1" hangingPunct="1"/>
            <a:r>
              <a:rPr lang="en-US" altLang="en-US" sz="2800" dirty="0">
                <a:latin typeface="Gotham-Black" charset="0"/>
              </a:rPr>
              <a:t>Overall Block Diagram</a:t>
            </a:r>
          </a:p>
        </p:txBody>
      </p:sp>
      <p:graphicFrame>
        <p:nvGraphicFramePr>
          <p:cNvPr id="9219" name="Object 1"/>
          <p:cNvGraphicFramePr>
            <a:graphicFrameLocks noChangeAspect="1"/>
          </p:cNvGraphicFramePr>
          <p:nvPr/>
        </p:nvGraphicFramePr>
        <p:xfrm>
          <a:off x="292100" y="1447800"/>
          <a:ext cx="8559800" cy="445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97" name="Visio" r:id="rId4" imgW="9648720" imgH="5019765" progId="Visio.Drawing.15">
                  <p:embed/>
                </p:oleObj>
              </mc:Choice>
              <mc:Fallback>
                <p:oleObj name="Visio" r:id="rId4" imgW="9648720" imgH="5019765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100" y="1447800"/>
                        <a:ext cx="8559800" cy="4452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5CD5EA-7C91-4BA7-A3C4-40C4986B1E44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38200"/>
          </a:xfrm>
        </p:spPr>
        <p:txBody>
          <a:bodyPr/>
          <a:lstStyle/>
          <a:p>
            <a:pPr algn="l" eaLnBrk="1" hangingPunct="1"/>
            <a:r>
              <a:rPr lang="en-US" altLang="en-US" sz="2800" dirty="0">
                <a:latin typeface="Gotham-Black" charset="0"/>
              </a:rPr>
              <a:t>Fuel Cell System</a:t>
            </a:r>
          </a:p>
        </p:txBody>
      </p:sp>
      <p:graphicFrame>
        <p:nvGraphicFramePr>
          <p:cNvPr id="10243" name="Object 5"/>
          <p:cNvGraphicFramePr>
            <a:graphicFrameLocks noChangeAspect="1"/>
          </p:cNvGraphicFramePr>
          <p:nvPr/>
        </p:nvGraphicFramePr>
        <p:xfrm>
          <a:off x="315913" y="1524000"/>
          <a:ext cx="8512175" cy="440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2" name="Visio" r:id="rId4" imgW="9610650" imgH="4972050" progId="Visio.Drawing.15">
                  <p:embed/>
                </p:oleObj>
              </mc:Choice>
              <mc:Fallback>
                <p:oleObj name="Visio" r:id="rId4" imgW="9610650" imgH="4972050" progId="Visio.Drawing.15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913" y="1524000"/>
                        <a:ext cx="8512175" cy="4405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5CD5EA-7C91-4BA7-A3C4-40C4986B1E44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latin typeface="Gotham-Black" charset="0"/>
              </a:rPr>
              <a:t>Fuel Cell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14800" y="2057400"/>
            <a:ext cx="4724400" cy="3543300"/>
          </a:xfr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5791200" y="2971800"/>
            <a:ext cx="1295400" cy="12192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220852"/>
              </p:ext>
            </p:extLst>
          </p:nvPr>
        </p:nvGraphicFramePr>
        <p:xfrm>
          <a:off x="838200" y="2438400"/>
          <a:ext cx="2743200" cy="1645132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1219200"/>
                <a:gridCol w="1524000"/>
              </a:tblGrid>
              <a:tr h="41778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Cells</a:t>
                      </a:r>
                      <a:endParaRPr lang="en-US" sz="1800" dirty="0"/>
                    </a:p>
                  </a:txBody>
                  <a:tcPr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12</a:t>
                      </a:r>
                      <a:endParaRPr lang="en-US" sz="1800" dirty="0"/>
                    </a:p>
                  </a:txBody>
                  <a:tcPr marT="45733" marB="45733" anchor="ctr"/>
                </a:tc>
              </a:tr>
              <a:tr h="58723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Voltage Range (V)</a:t>
                      </a:r>
                      <a:endParaRPr lang="en-US" sz="1800" dirty="0"/>
                    </a:p>
                  </a:txBody>
                  <a:tcPr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 to 12</a:t>
                      </a:r>
                      <a:endParaRPr lang="en-US" sz="1800" dirty="0"/>
                    </a:p>
                  </a:txBody>
                  <a:tcPr marT="45733" marB="45733" anchor="ctr"/>
                </a:tc>
              </a:tr>
              <a:tr h="58723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Power (W)</a:t>
                      </a:r>
                      <a:endParaRPr lang="en-US" sz="1800" dirty="0"/>
                    </a:p>
                  </a:txBody>
                  <a:tcPr marT="45733" marB="457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60</a:t>
                      </a:r>
                      <a:endParaRPr lang="en-US" sz="1800" dirty="0"/>
                    </a:p>
                  </a:txBody>
                  <a:tcPr marT="45733" marB="45733" anchor="ctr"/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5CD5EA-7C91-4BA7-A3C4-40C4986B1E44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457200" y="16764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Proton Exchange Membrane (PEM) Fuel Cell</a:t>
            </a:r>
            <a:endParaRPr lang="en-US" dirty="0"/>
          </a:p>
        </p:txBody>
      </p:sp>
      <p:pic>
        <p:nvPicPr>
          <p:cNvPr id="23554" name="Picture 2" descr="http://www.twinkletoesengineering.info/hybrid_fuel_cells_series_stac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74" y="4457700"/>
            <a:ext cx="3480652" cy="175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latin typeface="Gotham-Black" charset="0"/>
              </a:rPr>
              <a:t>Fuel Cell Components</a:t>
            </a:r>
          </a:p>
        </p:txBody>
      </p:sp>
      <p:pic>
        <p:nvPicPr>
          <p:cNvPr id="12291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2360613"/>
            <a:ext cx="4229100" cy="3171825"/>
          </a:xfrm>
        </p:spPr>
      </p:pic>
      <p:pic>
        <p:nvPicPr>
          <p:cNvPr id="12292" name="Picture 5" descr="D343-Axial-Blower-bed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95425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>
            <a:stCxn id="12292" idx="3"/>
          </p:cNvCxnSpPr>
          <p:nvPr/>
        </p:nvCxnSpPr>
        <p:spPr>
          <a:xfrm>
            <a:off x="1657350" y="2209800"/>
            <a:ext cx="1771650" cy="1447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321" name="Picture 9" descr="http://www.sfb-industries.de/img/kopfbilder/Sirai-V16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6094" y="4722813"/>
            <a:ext cx="1095375" cy="1619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V="1">
            <a:off x="1724863" y="4648200"/>
            <a:ext cx="2599487" cy="10017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717042" y="3108325"/>
            <a:ext cx="2607308" cy="25288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301" name="TextBox 21"/>
          <p:cNvSpPr txBox="1">
            <a:spLocks noChangeArrowheads="1"/>
          </p:cNvSpPr>
          <p:nvPr/>
        </p:nvSpPr>
        <p:spPr bwMode="auto">
          <a:xfrm>
            <a:off x="457200" y="2924175"/>
            <a:ext cx="1200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/>
              <a:t>Fan</a:t>
            </a:r>
          </a:p>
        </p:txBody>
      </p:sp>
      <p:sp>
        <p:nvSpPr>
          <p:cNvPr id="12303" name="TextBox 23"/>
          <p:cNvSpPr txBox="1">
            <a:spLocks noChangeArrowheads="1"/>
          </p:cNvSpPr>
          <p:nvPr/>
        </p:nvSpPr>
        <p:spPr bwMode="auto">
          <a:xfrm>
            <a:off x="1712922" y="5910263"/>
            <a:ext cx="9540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 smtClean="0"/>
              <a:t>Valves</a:t>
            </a: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2EE4F7-CA33-4960-8A5F-A6B0A30F6443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cxnSp>
        <p:nvCxnSpPr>
          <p:cNvPr id="5" name="Straight Arrow Connector 4"/>
          <p:cNvCxnSpPr>
            <a:stCxn id="4" idx="1"/>
          </p:cNvCxnSpPr>
          <p:nvPr/>
        </p:nvCxnSpPr>
        <p:spPr>
          <a:xfrm flipH="1">
            <a:off x="5410201" y="3949457"/>
            <a:ext cx="182879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142935" y="1991281"/>
            <a:ext cx="1747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Hydrogen Tank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2368328"/>
            <a:ext cx="1555708" cy="316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16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38200"/>
          </a:xfrm>
        </p:spPr>
        <p:txBody>
          <a:bodyPr/>
          <a:lstStyle/>
          <a:p>
            <a:pPr algn="l"/>
            <a:r>
              <a:rPr lang="en-US" altLang="en-US" sz="2800" dirty="0">
                <a:latin typeface="Gotham-Black" charset="0"/>
              </a:rPr>
              <a:t>Fuel Cell Control Algorithm</a:t>
            </a:r>
          </a:p>
        </p:txBody>
      </p:sp>
      <p:sp>
        <p:nvSpPr>
          <p:cNvPr id="13315" name="Content Placeholder 4"/>
          <p:cNvSpPr>
            <a:spLocks noGrp="1"/>
          </p:cNvSpPr>
          <p:nvPr>
            <p:ph idx="1"/>
          </p:nvPr>
        </p:nvSpPr>
        <p:spPr>
          <a:xfrm>
            <a:off x="457200" y="1371600"/>
            <a:ext cx="3203575" cy="4114800"/>
          </a:xfrm>
        </p:spPr>
        <p:txBody>
          <a:bodyPr/>
          <a:lstStyle/>
          <a:p>
            <a:r>
              <a:rPr lang="en-US" altLang="en-US" sz="2000" dirty="0" smtClean="0"/>
              <a:t>Once fuel cell turns on the first inlet valve opens up to allow the hydrogen to pass through</a:t>
            </a:r>
          </a:p>
          <a:p>
            <a:r>
              <a:rPr lang="en-US" altLang="en-US" sz="2000" dirty="0" smtClean="0"/>
              <a:t>Stack voltage &gt; 6V, fuel cell becomes activated </a:t>
            </a:r>
          </a:p>
          <a:p>
            <a:r>
              <a:rPr lang="en-US" altLang="en-US" sz="2000" dirty="0" smtClean="0"/>
              <a:t>Temperature &lt; 45ºC to remain active</a:t>
            </a:r>
          </a:p>
          <a:p>
            <a:r>
              <a:rPr lang="en-US" altLang="en-US" sz="2000" dirty="0" smtClean="0"/>
              <a:t>If the last two cells in the stack has a differential voltage &gt; 50mV, purge valve begins to pulse</a:t>
            </a:r>
          </a:p>
        </p:txBody>
      </p:sp>
      <p:graphicFrame>
        <p:nvGraphicFramePr>
          <p:cNvPr id="13316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1486210"/>
              </p:ext>
            </p:extLst>
          </p:nvPr>
        </p:nvGraphicFramePr>
        <p:xfrm>
          <a:off x="3660775" y="1143000"/>
          <a:ext cx="5788025" cy="559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95" name="Visio" r:id="rId4" imgW="8134290" imgH="7858125" progId="Visio.Drawing.15">
                  <p:embed/>
                </p:oleObj>
              </mc:Choice>
              <mc:Fallback>
                <p:oleObj name="Visio" r:id="rId4" imgW="8134290" imgH="7858125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0775" y="1143000"/>
                        <a:ext cx="5788025" cy="559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5CD5EA-7C91-4BA7-A3C4-40C4986B1E44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2544</TotalTime>
  <Words>1966</Words>
  <Application>Microsoft Office PowerPoint</Application>
  <PresentationFormat>On-screen Show (4:3)</PresentationFormat>
  <Paragraphs>678</Paragraphs>
  <Slides>43</Slides>
  <Notes>33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ＭＳ Ｐゴシック</vt:lpstr>
      <vt:lpstr>Arial</vt:lpstr>
      <vt:lpstr>Calibri</vt:lpstr>
      <vt:lpstr>Gotham XNarrow Book Italic</vt:lpstr>
      <vt:lpstr>Gotham-Black</vt:lpstr>
      <vt:lpstr>Times New Roman</vt:lpstr>
      <vt:lpstr>Wingdings</vt:lpstr>
      <vt:lpstr>Office Theme</vt:lpstr>
      <vt:lpstr>Visio</vt:lpstr>
      <vt:lpstr>Microsoft Visio Drawing</vt:lpstr>
      <vt:lpstr>HydroCar</vt:lpstr>
      <vt:lpstr>Motivation</vt:lpstr>
      <vt:lpstr>Goals and Objectives</vt:lpstr>
      <vt:lpstr>Specifications</vt:lpstr>
      <vt:lpstr>Overall Block Diagram</vt:lpstr>
      <vt:lpstr>Fuel Cell System</vt:lpstr>
      <vt:lpstr>Fuel Cell</vt:lpstr>
      <vt:lpstr>Fuel Cell Components</vt:lpstr>
      <vt:lpstr>Fuel Cell Control Algorithm</vt:lpstr>
      <vt:lpstr>PowerPoint Presentation</vt:lpstr>
      <vt:lpstr>Power System</vt:lpstr>
      <vt:lpstr>Power System Architecture</vt:lpstr>
      <vt:lpstr>Power Budget</vt:lpstr>
      <vt:lpstr>Battery</vt:lpstr>
      <vt:lpstr>Battery Charger</vt:lpstr>
      <vt:lpstr>Main Bus Switch</vt:lpstr>
      <vt:lpstr>PowerPoint Presentation</vt:lpstr>
      <vt:lpstr>DC to DC Converter</vt:lpstr>
      <vt:lpstr>Power Source Balancing</vt:lpstr>
      <vt:lpstr>Supercapacitor Concept</vt:lpstr>
      <vt:lpstr>Controller System</vt:lpstr>
      <vt:lpstr>Microcontroller limitations</vt:lpstr>
      <vt:lpstr>SBC: Raspberry Pi</vt:lpstr>
      <vt:lpstr>SBC: BeagleBone Black</vt:lpstr>
      <vt:lpstr>Software Architecture</vt:lpstr>
      <vt:lpstr>Software Architecture</vt:lpstr>
      <vt:lpstr>Node.js Runtime Environment</vt:lpstr>
      <vt:lpstr>Drive System</vt:lpstr>
      <vt:lpstr>Car Components</vt:lpstr>
      <vt:lpstr>Motor Controller</vt:lpstr>
      <vt:lpstr>Steering Servo</vt:lpstr>
      <vt:lpstr>Radio Receiver</vt:lpstr>
      <vt:lpstr>Circuit Board Enclosure</vt:lpstr>
      <vt:lpstr>Prototype Board</vt:lpstr>
      <vt:lpstr>Final Circuit Board</vt:lpstr>
      <vt:lpstr>Sensors</vt:lpstr>
      <vt:lpstr>Schedule</vt:lpstr>
      <vt:lpstr>Work Distribution</vt:lpstr>
      <vt:lpstr>Budget</vt:lpstr>
      <vt:lpstr>Progress</vt:lpstr>
      <vt:lpstr>Issues and Challenges</vt:lpstr>
      <vt:lpstr>PowerPoint Presentation</vt:lpstr>
      <vt:lpstr>Questions?</vt:lpstr>
    </vt:vector>
  </TitlesOfParts>
  <Company>University of Central Florida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Lauren Haar</dc:creator>
  <cp:lastModifiedBy>Student</cp:lastModifiedBy>
  <cp:revision>236</cp:revision>
  <cp:lastPrinted>2009-05-20T17:13:00Z</cp:lastPrinted>
  <dcterms:created xsi:type="dcterms:W3CDTF">2010-03-30T20:16:01Z</dcterms:created>
  <dcterms:modified xsi:type="dcterms:W3CDTF">2015-12-01T20:36:16Z</dcterms:modified>
</cp:coreProperties>
</file>