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Department of Electrical Engineering and Computer Science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3200" dirty="0" smtClean="0"/>
              <a:t>University of Central Florida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Fall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Shari Lawrence </a:t>
            </a:r>
            <a:r>
              <a:rPr lang="en-US" sz="2000" dirty="0" err="1"/>
              <a:t>Pfleeger</a:t>
            </a:r>
            <a:r>
              <a:rPr lang="en-US" sz="2000" dirty="0"/>
              <a:t> and Joanne M. Atlee, "Software Engineering: Theory and Practice", 4th Edition, Prentice Hall, 2010.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Prepared/modified </a:t>
            </a:r>
            <a:r>
              <a:rPr lang="en-US" sz="2000" dirty="0" smtClean="0"/>
              <a:t>by</a:t>
            </a:r>
          </a:p>
          <a:p>
            <a:r>
              <a:rPr lang="en-US" sz="2000" dirty="0" smtClean="0"/>
              <a:t>Kia Manoochehri</a:t>
            </a:r>
          </a:p>
          <a:p>
            <a:pPr lvl="1"/>
            <a:r>
              <a:rPr lang="en-US" sz="2000" dirty="0" smtClean="0">
                <a:hlinkClick r:id="rId2"/>
              </a:rPr>
              <a:t>kiam@knights.ucf.edu</a:t>
            </a:r>
            <a:endParaRPr lang="en-US" sz="2000" dirty="0"/>
          </a:p>
          <a:p>
            <a:r>
              <a:rPr lang="en-US" sz="2000" dirty="0" smtClean="0"/>
              <a:t>Gurkan </a:t>
            </a:r>
            <a:r>
              <a:rPr lang="en-US" sz="2000" dirty="0" err="1" smtClean="0"/>
              <a:t>Solmaz</a:t>
            </a:r>
            <a:endParaRPr lang="en-US" sz="2000" dirty="0"/>
          </a:p>
          <a:p>
            <a:pPr lvl="1"/>
            <a:r>
              <a:rPr lang="en-US" sz="2000" dirty="0" smtClean="0">
                <a:hlinkClick r:id="rId2"/>
              </a:rPr>
              <a:t>gsolmaz@knights.ucf.edu</a:t>
            </a:r>
            <a:endParaRPr lang="en-US" sz="2000" dirty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 Diagrams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Depicts observable, user-initiated functions in terms of interactions of the system and its environment</a:t>
            </a:r>
          </a:p>
          <a:p>
            <a:r>
              <a:rPr lang="en-US" sz="2400" dirty="0" smtClean="0"/>
              <a:t>Describes the relationship between “actors” and use cases</a:t>
            </a:r>
          </a:p>
          <a:p>
            <a:r>
              <a:rPr lang="en-US" sz="2400" dirty="0" smtClean="0"/>
              <a:t>An actor is something that interacts with the system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2050" name="Picture 2" descr="File:Cyanide and hapines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267200"/>
            <a:ext cx="2362200" cy="2362200"/>
          </a:xfrm>
          <a:prstGeom prst="rect">
            <a:avLst/>
          </a:prstGeom>
          <a:noFill/>
        </p:spPr>
      </p:pic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5486400" y="4193788"/>
            <a:ext cx="685800" cy="2283212"/>
            <a:chOff x="4556" y="3122"/>
            <a:chExt cx="819" cy="2731"/>
          </a:xfrm>
        </p:grpSpPr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400800" y="62484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Actors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use case represents some action that takes place within the system</a:t>
            </a:r>
          </a:p>
          <a:p>
            <a:r>
              <a:rPr lang="en-US" sz="2400" dirty="0" smtClean="0"/>
              <a:t>Represents a major required functionality of the system</a:t>
            </a:r>
          </a:p>
          <a:p>
            <a:r>
              <a:rPr lang="en-US" sz="2400" dirty="0" smtClean="0"/>
              <a:t>Use cases are not meant to model all tasks that the system provides</a:t>
            </a:r>
          </a:p>
          <a:p>
            <a:r>
              <a:rPr lang="en-US" sz="2400" dirty="0" smtClean="0"/>
              <a:t>They specify user views of essential system behavior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25" name="Oval 1"/>
          <p:cNvSpPr>
            <a:spLocks noChangeArrowheads="1"/>
          </p:cNvSpPr>
          <p:nvPr/>
        </p:nvSpPr>
        <p:spPr bwMode="auto">
          <a:xfrm>
            <a:off x="3581400" y="4953000"/>
            <a:ext cx="1514475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Additionally:</a:t>
            </a:r>
          </a:p>
          <a:p>
            <a:pPr lvl="1"/>
            <a:r>
              <a:rPr lang="en-US" dirty="0" smtClean="0"/>
              <a:t>A large rectangle box denotes the system boundary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line between an actor and use case denotes that the actor participates in the use case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971800" y="3962400"/>
            <a:ext cx="685800" cy="2283212"/>
            <a:chOff x="4556" y="3122"/>
            <a:chExt cx="819" cy="2731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678382" y="6007291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Student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"/>
          <p:cNvSpPr>
            <a:spLocks noChangeArrowheads="1"/>
          </p:cNvSpPr>
          <p:nvPr/>
        </p:nvSpPr>
        <p:spPr bwMode="auto">
          <a:xfrm>
            <a:off x="6574605" y="4599459"/>
            <a:ext cx="1514475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>
            <a:endCxn id="11" idx="2"/>
          </p:cNvCxnSpPr>
          <p:nvPr/>
        </p:nvCxnSpPr>
        <p:spPr>
          <a:xfrm flipV="1">
            <a:off x="4038600" y="4989984"/>
            <a:ext cx="2536005" cy="39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&lt;&lt;include&gt;&gt; </a:t>
            </a:r>
          </a:p>
          <a:p>
            <a:pPr lvl="1"/>
            <a:r>
              <a:rPr lang="en-US" dirty="0" smtClean="0"/>
              <a:t>A use case includes the functionality described in the previous one</a:t>
            </a:r>
          </a:p>
          <a:p>
            <a:pPr lvl="1"/>
            <a:r>
              <a:rPr lang="en-US" dirty="0" smtClean="0"/>
              <a:t>Represented by a directed arrow having a dotted shaft, labeled with &lt;&lt;include&gt;&gt;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5867400" y="43434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Check 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AutoShape 4"/>
          <p:cNvCxnSpPr>
            <a:cxnSpLocks noChangeShapeType="1"/>
          </p:cNvCxnSpPr>
          <p:nvPr/>
        </p:nvCxnSpPr>
        <p:spPr bwMode="auto">
          <a:xfrm>
            <a:off x="3657601" y="48768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886200" y="44958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&lt;&lt;include&gt;&gt;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1524000" y="4419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Pay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&lt;&lt;extend&gt;&gt;</a:t>
            </a:r>
          </a:p>
          <a:p>
            <a:pPr lvl="1"/>
            <a:r>
              <a:rPr lang="en-US" dirty="0" smtClean="0"/>
              <a:t>A use case may include the functionality described in another use case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867400" y="3657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Borrow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4"/>
          <p:cNvCxnSpPr>
            <a:cxnSpLocks noChangeShapeType="1"/>
          </p:cNvCxnSpPr>
          <p:nvPr/>
        </p:nvCxnSpPr>
        <p:spPr bwMode="auto">
          <a:xfrm flipH="1">
            <a:off x="3657601" y="41910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886200" y="38100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&lt;&lt;extend&gt;&gt;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1524000" y="37338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224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33400"/>
            <a:ext cx="67134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171717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234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COP 4331 Recitation #1</vt:lpstr>
      <vt:lpstr>Unified Modeling Language</vt:lpstr>
      <vt:lpstr>Use Case Diagram</vt:lpstr>
      <vt:lpstr>Use Case Diagram</vt:lpstr>
      <vt:lpstr>Use Case Diagram</vt:lpstr>
      <vt:lpstr>Use Case Diagram</vt:lpstr>
      <vt:lpstr>Use Case Diagram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gurkan</cp:lastModifiedBy>
  <cp:revision>26</cp:revision>
  <dcterms:created xsi:type="dcterms:W3CDTF">2013-01-11T16:08:08Z</dcterms:created>
  <dcterms:modified xsi:type="dcterms:W3CDTF">2014-08-28T23:02:50Z</dcterms:modified>
</cp:coreProperties>
</file>